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83" r:id="rId2"/>
    <p:sldId id="330" r:id="rId3"/>
    <p:sldId id="620" r:id="rId4"/>
    <p:sldId id="628" r:id="rId5"/>
    <p:sldId id="1152" r:id="rId6"/>
    <p:sldId id="565" r:id="rId7"/>
    <p:sldId id="1272" r:id="rId8"/>
    <p:sldId id="1258" r:id="rId9"/>
    <p:sldId id="1157" r:id="rId10"/>
    <p:sldId id="1259" r:id="rId11"/>
    <p:sldId id="1260" r:id="rId12"/>
    <p:sldId id="542" r:id="rId13"/>
    <p:sldId id="1261" r:id="rId14"/>
    <p:sldId id="1273" r:id="rId15"/>
    <p:sldId id="1305" r:id="rId16"/>
    <p:sldId id="1306" r:id="rId17"/>
    <p:sldId id="611" r:id="rId18"/>
    <p:sldId id="618" r:id="rId19"/>
    <p:sldId id="1285" r:id="rId20"/>
    <p:sldId id="1247" r:id="rId21"/>
    <p:sldId id="334" r:id="rId22"/>
    <p:sldId id="1307" r:id="rId23"/>
    <p:sldId id="61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9051"/>
    <a:srgbClr val="CDE8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24"/>
    <p:restoredTop sz="85034"/>
  </p:normalViewPr>
  <p:slideViewPr>
    <p:cSldViewPr snapToGrid="0" snapToObjects="1">
      <p:cViewPr varScale="1">
        <p:scale>
          <a:sx n="103" d="100"/>
          <a:sy n="103" d="100"/>
        </p:scale>
        <p:origin x="1592"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70ED0A-8BFD-D54B-9A28-EFBE87F016A4}" type="datetimeFigureOut">
              <a:rPr lang="en-US" smtClean="0"/>
              <a:t>8/2/23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18C1-BCA2-CC44-A0A9-96C5595E6FCB}" type="slidenum">
              <a:rPr lang="en-US" smtClean="0"/>
              <a:t>‹#›</a:t>
            </a:fld>
            <a:endParaRPr lang="en-US"/>
          </a:p>
        </p:txBody>
      </p:sp>
    </p:spTree>
    <p:extLst>
      <p:ext uri="{BB962C8B-B14F-4D97-AF65-F5344CB8AC3E}">
        <p14:creationId xmlns:p14="http://schemas.microsoft.com/office/powerpoint/2010/main" val="1479256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10</a:t>
            </a:fld>
            <a:endParaRPr lang="en-US" altLang="en-US"/>
          </a:p>
        </p:txBody>
      </p:sp>
    </p:spTree>
    <p:extLst>
      <p:ext uri="{BB962C8B-B14F-4D97-AF65-F5344CB8AC3E}">
        <p14:creationId xmlns:p14="http://schemas.microsoft.com/office/powerpoint/2010/main" val="4278277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Digitization is changing that, and is bringing specimens out of the cabinets and onto computer screens worldwide.</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11</a:t>
            </a:fld>
            <a:endParaRPr lang="en-US" altLang="en-US"/>
          </a:p>
        </p:txBody>
      </p:sp>
    </p:spTree>
    <p:extLst>
      <p:ext uri="{BB962C8B-B14F-4D97-AF65-F5344CB8AC3E}">
        <p14:creationId xmlns:p14="http://schemas.microsoft.com/office/powerpoint/2010/main" val="151106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digitization?  it refers to both data and images.  Each herbarium specimen, although a pressed plant or part of a plant, carries important additional information in its label. Ideally, the label, which is typically located in the lower right corner of the specimen, will contain the scientific name of the plant, the date it was collected, the name of the collector, the location of the collection – in the US, this would include the state, county, specific description, and for recent collections GPS coordinates, any associated species that co-occurred with the plant, other notes – maybe the slope, aspect, and so on – the more, the better!  As you can imagine, a detailed record can provide abundant data. Today, this information is being databased so that there are electronic records associated with our specimens.  </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12</a:t>
            </a:fld>
            <a:endParaRPr lang="en-US"/>
          </a:p>
        </p:txBody>
      </p:sp>
    </p:spTree>
    <p:extLst>
      <p:ext uri="{BB962C8B-B14F-4D97-AF65-F5344CB8AC3E}">
        <p14:creationId xmlns:p14="http://schemas.microsoft.com/office/powerpoint/2010/main" val="780522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images of various types are providing access to the specimens while also revealing new aspects of the specimens themselves.</a:t>
            </a:r>
          </a:p>
        </p:txBody>
      </p:sp>
      <p:sp>
        <p:nvSpPr>
          <p:cNvPr id="4" name="Slide Number Placeholder 3"/>
          <p:cNvSpPr>
            <a:spLocks noGrp="1"/>
          </p:cNvSpPr>
          <p:nvPr>
            <p:ph type="sldNum" sz="quarter" idx="5"/>
          </p:nvPr>
        </p:nvSpPr>
        <p:spPr/>
        <p:txBody>
          <a:bodyPr/>
          <a:lstStyle/>
          <a:p>
            <a:fld id="{0D5850AF-4255-7548-94FF-A19690B0F18D}" type="slidenum">
              <a:rPr lang="en-US" smtClean="0"/>
              <a:t>13</a:t>
            </a:fld>
            <a:endParaRPr lang="en-US"/>
          </a:p>
        </p:txBody>
      </p:sp>
    </p:spTree>
    <p:extLst>
      <p:ext uri="{BB962C8B-B14F-4D97-AF65-F5344CB8AC3E}">
        <p14:creationId xmlns:p14="http://schemas.microsoft.com/office/powerpoint/2010/main" val="1761934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Harnessing these data—the goal of </a:t>
            </a:r>
            <a:r>
              <a:rPr lang="en-US" dirty="0" err="1"/>
              <a:t>idigbio</a:t>
            </a:r>
            <a:r>
              <a:rPr lang="en-US" dirty="0"/>
              <a:t>.  Collab between arch rivals UF FSU</a:t>
            </a:r>
          </a:p>
        </p:txBody>
      </p:sp>
      <p:sp>
        <p:nvSpPr>
          <p:cNvPr id="4" name="Slide Number Placeholder 3"/>
          <p:cNvSpPr>
            <a:spLocks noGrp="1"/>
          </p:cNvSpPr>
          <p:nvPr>
            <p:ph type="sldNum" sz="quarter" idx="10"/>
          </p:nvPr>
        </p:nvSpPr>
        <p:spPr/>
        <p:txBody>
          <a:bodyPr/>
          <a:lstStyle/>
          <a:p>
            <a:fld id="{6AB718C1-BCA2-CC44-A0A9-96C5595E6FCB}" type="slidenum">
              <a:rPr lang="en-US" smtClean="0"/>
              <a:t>14</a:t>
            </a:fld>
            <a:endParaRPr lang="en-US"/>
          </a:p>
        </p:txBody>
      </p:sp>
    </p:spTree>
    <p:extLst>
      <p:ext uri="{BB962C8B-B14F-4D97-AF65-F5344CB8AC3E}">
        <p14:creationId xmlns:p14="http://schemas.microsoft.com/office/powerpoint/2010/main" val="3871094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15</a:t>
            </a:fld>
            <a:endParaRPr lang="en-US"/>
          </a:p>
        </p:txBody>
      </p:sp>
    </p:spTree>
    <p:extLst>
      <p:ext uri="{BB962C8B-B14F-4D97-AF65-F5344CB8AC3E}">
        <p14:creationId xmlns:p14="http://schemas.microsoft.com/office/powerpoint/2010/main" val="59513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go to the </a:t>
            </a:r>
            <a:r>
              <a:rPr lang="en-US" dirty="0" err="1"/>
              <a:t>iDigBio</a:t>
            </a:r>
            <a:r>
              <a:rPr lang="en-US" dirty="0"/>
              <a:t> website – </a:t>
            </a:r>
            <a:r>
              <a:rPr lang="en-US" dirty="0" err="1"/>
              <a:t>idigbio.org</a:t>
            </a:r>
            <a:r>
              <a:rPr lang="en-US" dirty="0"/>
              <a:t> – you’ll see a map that shows the density of specimen coverage – specimens cover most of the globe.</a:t>
            </a:r>
          </a:p>
        </p:txBody>
      </p:sp>
      <p:sp>
        <p:nvSpPr>
          <p:cNvPr id="4" name="Slide Number Placeholder 3"/>
          <p:cNvSpPr>
            <a:spLocks noGrp="1"/>
          </p:cNvSpPr>
          <p:nvPr>
            <p:ph type="sldNum" sz="quarter" idx="5"/>
          </p:nvPr>
        </p:nvSpPr>
        <p:spPr/>
        <p:txBody>
          <a:bodyPr/>
          <a:lstStyle/>
          <a:p>
            <a:fld id="{0D5850AF-4255-7548-94FF-A19690B0F18D}" type="slidenum">
              <a:rPr lang="en-US" smtClean="0"/>
              <a:t>16</a:t>
            </a:fld>
            <a:endParaRPr lang="en-US"/>
          </a:p>
        </p:txBody>
      </p:sp>
    </p:spTree>
    <p:extLst>
      <p:ext uri="{BB962C8B-B14F-4D97-AF65-F5344CB8AC3E}">
        <p14:creationId xmlns:p14="http://schemas.microsoft.com/office/powerpoint/2010/main" val="879534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17</a:t>
            </a:fld>
            <a:endParaRPr lang="en-US"/>
          </a:p>
        </p:txBody>
      </p:sp>
    </p:spTree>
    <p:extLst>
      <p:ext uri="{BB962C8B-B14F-4D97-AF65-F5344CB8AC3E}">
        <p14:creationId xmlns:p14="http://schemas.microsoft.com/office/powerpoint/2010/main" val="85676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18</a:t>
            </a:fld>
            <a:endParaRPr lang="en-US"/>
          </a:p>
        </p:txBody>
      </p:sp>
    </p:spTree>
    <p:extLst>
      <p:ext uri="{BB962C8B-B14F-4D97-AF65-F5344CB8AC3E}">
        <p14:creationId xmlns:p14="http://schemas.microsoft.com/office/powerpoint/2010/main" val="3098066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interested in learning more about the use of machine learning in plant biology, please see a special double issue of Applications in Plant Sciences from 2020. The June issue has 8 articles on the use of herbarium specimen images, and the July issue has 8 articles on other applications.</a:t>
            </a:r>
          </a:p>
        </p:txBody>
      </p:sp>
      <p:sp>
        <p:nvSpPr>
          <p:cNvPr id="4" name="Slide Number Placeholder 3"/>
          <p:cNvSpPr>
            <a:spLocks noGrp="1"/>
          </p:cNvSpPr>
          <p:nvPr>
            <p:ph type="sldNum" sz="quarter" idx="5"/>
          </p:nvPr>
        </p:nvSpPr>
        <p:spPr/>
        <p:txBody>
          <a:bodyPr/>
          <a:lstStyle/>
          <a:p>
            <a:fld id="{0D5850AF-4255-7548-94FF-A19690B0F18D}" type="slidenum">
              <a:rPr lang="en-US" smtClean="0"/>
              <a:t>19</a:t>
            </a:fld>
            <a:endParaRPr lang="en-US"/>
          </a:p>
        </p:txBody>
      </p:sp>
    </p:spTree>
    <p:extLst>
      <p:ext uri="{BB962C8B-B14F-4D97-AF65-F5344CB8AC3E}">
        <p14:creationId xmlns:p14="http://schemas.microsoft.com/office/powerpoint/2010/main" val="210657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2</a:t>
            </a:fld>
            <a:endParaRPr lang="en-US"/>
          </a:p>
        </p:txBody>
      </p:sp>
    </p:spTree>
    <p:extLst>
      <p:ext uri="{BB962C8B-B14F-4D97-AF65-F5344CB8AC3E}">
        <p14:creationId xmlns:p14="http://schemas.microsoft.com/office/powerpoint/2010/main" val="1082799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iDB</a:t>
            </a:r>
            <a:r>
              <a:rPr lang="en-US" dirty="0"/>
              <a:t> is referred to as a specimen data aggregator – and there are other specimen data aggregators, such as those shown here, so that there is a global network of specimen data.</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20</a:t>
            </a:fld>
            <a:endParaRPr lang="en-US"/>
          </a:p>
        </p:txBody>
      </p:sp>
    </p:spTree>
    <p:extLst>
      <p:ext uri="{BB962C8B-B14F-4D97-AF65-F5344CB8AC3E}">
        <p14:creationId xmlns:p14="http://schemas.microsoft.com/office/powerpoint/2010/main" val="3025014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903017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our outline of activities</a:t>
            </a:r>
          </a:p>
        </p:txBody>
      </p:sp>
      <p:sp>
        <p:nvSpPr>
          <p:cNvPr id="4" name="Slide Number Placeholder 3"/>
          <p:cNvSpPr>
            <a:spLocks noGrp="1"/>
          </p:cNvSpPr>
          <p:nvPr>
            <p:ph type="sldNum" sz="quarter" idx="10"/>
          </p:nvPr>
        </p:nvSpPr>
        <p:spPr/>
        <p:txBody>
          <a:bodyPr/>
          <a:lstStyle/>
          <a:p>
            <a:fld id="{6AB718C1-BCA2-CC44-A0A9-96C5595E6FCB}" type="slidenum">
              <a:rPr lang="en-US" smtClean="0"/>
              <a:t>22</a:t>
            </a:fld>
            <a:endParaRPr lang="en-US"/>
          </a:p>
        </p:txBody>
      </p:sp>
    </p:spTree>
    <p:extLst>
      <p:ext uri="{BB962C8B-B14F-4D97-AF65-F5344CB8AC3E}">
        <p14:creationId xmlns:p14="http://schemas.microsoft.com/office/powerpoint/2010/main" val="372418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our outline of activities</a:t>
            </a:r>
          </a:p>
        </p:txBody>
      </p:sp>
      <p:sp>
        <p:nvSpPr>
          <p:cNvPr id="4" name="Slide Number Placeholder 3"/>
          <p:cNvSpPr>
            <a:spLocks noGrp="1"/>
          </p:cNvSpPr>
          <p:nvPr>
            <p:ph type="sldNum" sz="quarter" idx="10"/>
          </p:nvPr>
        </p:nvSpPr>
        <p:spPr/>
        <p:txBody>
          <a:bodyPr/>
          <a:lstStyle/>
          <a:p>
            <a:fld id="{6AB718C1-BCA2-CC44-A0A9-96C5595E6FCB}" type="slidenum">
              <a:rPr lang="en-US" smtClean="0"/>
              <a:t>23</a:t>
            </a:fld>
            <a:endParaRPr lang="en-US"/>
          </a:p>
        </p:txBody>
      </p:sp>
    </p:spTree>
    <p:extLst>
      <p:ext uri="{BB962C8B-B14F-4D97-AF65-F5344CB8AC3E}">
        <p14:creationId xmlns:p14="http://schemas.microsoft.com/office/powerpoint/2010/main" val="259017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3</a:t>
            </a:fld>
            <a:endParaRPr lang="en-US"/>
          </a:p>
        </p:txBody>
      </p:sp>
    </p:spTree>
    <p:extLst>
      <p:ext uri="{BB962C8B-B14F-4D97-AF65-F5344CB8AC3E}">
        <p14:creationId xmlns:p14="http://schemas.microsoft.com/office/powerpoint/2010/main" val="2307143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4</a:t>
            </a:fld>
            <a:endParaRPr lang="en-US"/>
          </a:p>
        </p:txBody>
      </p:sp>
    </p:spTree>
    <p:extLst>
      <p:ext uri="{BB962C8B-B14F-4D97-AF65-F5344CB8AC3E}">
        <p14:creationId xmlns:p14="http://schemas.microsoft.com/office/powerpoint/2010/main" val="366749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botanists, we’re probably all familiar with herbarium specimens. Here we see specimens of a magnolia, a maple, and a pitcher plant.</a:t>
            </a:r>
          </a:p>
          <a:p>
            <a:r>
              <a:rPr lang="en-US" dirty="0"/>
              <a:t>Herbarium specimens have been collected for centuries. </a:t>
            </a:r>
          </a:p>
        </p:txBody>
      </p:sp>
      <p:sp>
        <p:nvSpPr>
          <p:cNvPr id="4" name="Slide Number Placeholder 3"/>
          <p:cNvSpPr>
            <a:spLocks noGrp="1"/>
          </p:cNvSpPr>
          <p:nvPr>
            <p:ph type="sldNum" sz="quarter" idx="5"/>
          </p:nvPr>
        </p:nvSpPr>
        <p:spPr/>
        <p:txBody>
          <a:bodyPr/>
          <a:lstStyle/>
          <a:p>
            <a:fld id="{317D7059-9392-3144-A1E2-46F48EF51F60}" type="slidenum">
              <a:rPr lang="en-US" smtClean="0"/>
              <a:t>5</a:t>
            </a:fld>
            <a:endParaRPr lang="en-US"/>
          </a:p>
        </p:txBody>
      </p:sp>
    </p:spTree>
    <p:extLst>
      <p:ext uri="{BB962C8B-B14F-4D97-AF65-F5344CB8AC3E}">
        <p14:creationId xmlns:p14="http://schemas.microsoft.com/office/powerpoint/2010/main" val="403887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there are ~3400 herbaria, and they contain an estimated 400,000,000 specimens!</a:t>
            </a:r>
          </a:p>
          <a:p>
            <a:r>
              <a:rPr lang="en-US" dirty="0"/>
              <a:t>Every one of the world’s herbarium specimens has a story to tell, and what’s more, each specimen is packed with data that can be used in a broad range of scientific studies.</a:t>
            </a:r>
          </a:p>
        </p:txBody>
      </p:sp>
      <p:sp>
        <p:nvSpPr>
          <p:cNvPr id="4" name="Slide Number Placeholder 3"/>
          <p:cNvSpPr>
            <a:spLocks noGrp="1"/>
          </p:cNvSpPr>
          <p:nvPr>
            <p:ph type="sldNum" sz="quarter" idx="5"/>
          </p:nvPr>
        </p:nvSpPr>
        <p:spPr/>
        <p:txBody>
          <a:bodyPr/>
          <a:lstStyle/>
          <a:p>
            <a:fld id="{0D5850AF-4255-7548-94FF-A19690B0F18D}" type="slidenum">
              <a:rPr lang="en-US" smtClean="0"/>
              <a:t>6</a:t>
            </a:fld>
            <a:endParaRPr lang="en-US"/>
          </a:p>
        </p:txBody>
      </p:sp>
    </p:spTree>
    <p:extLst>
      <p:ext uri="{BB962C8B-B14F-4D97-AF65-F5344CB8AC3E}">
        <p14:creationId xmlns:p14="http://schemas.microsoft.com/office/powerpoint/2010/main" val="3101288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step back from herbaria specifically and consider natural history collections more broadly.   ...</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7</a:t>
            </a:fld>
            <a:endParaRPr lang="en-US" altLang="en-US"/>
          </a:p>
        </p:txBody>
      </p:sp>
    </p:spTree>
    <p:extLst>
      <p:ext uri="{BB962C8B-B14F-4D97-AF65-F5344CB8AC3E}">
        <p14:creationId xmlns:p14="http://schemas.microsoft.com/office/powerpoint/2010/main" val="3586849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specimens were originally collected as a way of documenting the biota of a particular region.  For most of their history, museum specimens have formed the basis of systematics and taxonomy, as they still do today.  most of what we know about the living world comes from </a:t>
            </a:r>
            <a:r>
              <a:rPr lang="en-US" dirty="0" err="1"/>
              <a:t>nat</a:t>
            </a:r>
            <a:r>
              <a:rPr lang="en-US" dirty="0"/>
              <a:t> </a:t>
            </a:r>
            <a:r>
              <a:rPr lang="en-US" dirty="0" err="1"/>
              <a:t>hist</a:t>
            </a:r>
            <a:r>
              <a:rPr lang="en-US" dirty="0"/>
              <a:t> collections.</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8</a:t>
            </a:fld>
            <a:endParaRPr lang="en-US"/>
          </a:p>
        </p:txBody>
      </p:sp>
    </p:spTree>
    <p:extLst>
      <p:ext uri="{BB962C8B-B14F-4D97-AF65-F5344CB8AC3E}">
        <p14:creationId xmlns:p14="http://schemas.microsoft.com/office/powerpoint/2010/main" val="3909248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the uses extend beyond the traditional fields of taxonomy and systematics and include...</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9</a:t>
            </a:fld>
            <a:endParaRPr lang="en-US" altLang="en-US"/>
          </a:p>
        </p:txBody>
      </p:sp>
    </p:spTree>
    <p:extLst>
      <p:ext uri="{BB962C8B-B14F-4D97-AF65-F5344CB8AC3E}">
        <p14:creationId xmlns:p14="http://schemas.microsoft.com/office/powerpoint/2010/main" val="4259189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2383D2-16C1-A947-8B3E-9A1423855515}"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098325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5432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801539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37947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383D2-16C1-A947-8B3E-9A1423855515}"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98017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2383D2-16C1-A947-8B3E-9A1423855515}"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841972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2383D2-16C1-A947-8B3E-9A1423855515}" type="datetimeFigureOut">
              <a:rPr lang="en-US" smtClean="0"/>
              <a:t>8/2/23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50499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2383D2-16C1-A947-8B3E-9A1423855515}" type="datetimeFigureOut">
              <a:rPr lang="en-US" smtClean="0"/>
              <a:t>8/2/23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91605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83D2-16C1-A947-8B3E-9A1423855515}" type="datetimeFigureOut">
              <a:rPr lang="en-US" smtClean="0"/>
              <a:t>8/2/23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980545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005002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965536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383D2-16C1-A947-8B3E-9A1423855515}" type="datetimeFigureOut">
              <a:rPr lang="en-US" smtClean="0"/>
              <a:t>8/2/23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8DC2B-F8AE-374B-847B-7E1D5B5DF2CB}" type="slidenum">
              <a:rPr lang="en-US" smtClean="0"/>
              <a:t>‹#›</a:t>
            </a:fld>
            <a:endParaRPr lang="en-US"/>
          </a:p>
        </p:txBody>
      </p:sp>
    </p:spTree>
    <p:extLst>
      <p:ext uri="{BB962C8B-B14F-4D97-AF65-F5344CB8AC3E}">
        <p14:creationId xmlns:p14="http://schemas.microsoft.com/office/powerpoint/2010/main" val="457879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png"/><Relationship Id="rId3" Type="http://schemas.openxmlformats.org/officeDocument/2006/relationships/image" Target="../media/image21.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pn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26.jpe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tiff"/></Relationships>
</file>

<file path=ppt/slides/_rels/slide1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tif"/><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Using Digitized Specimen Data in Research:  </a:t>
            </a:r>
            <a:br>
              <a:rPr lang="en-US" b="1" dirty="0">
                <a:solidFill>
                  <a:srgbClr val="0070C0"/>
                </a:solidFill>
              </a:rPr>
            </a:br>
            <a:r>
              <a:rPr lang="en-US" b="1" dirty="0">
                <a:solidFill>
                  <a:srgbClr val="0070C0"/>
                </a:solidFill>
              </a:rPr>
              <a:t>Applications for Ecology, Phylogenetics, and Biogeography</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6918" y="5650588"/>
            <a:ext cx="3299215" cy="101942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4122319" y="4399062"/>
            <a:ext cx="3947364" cy="1200329"/>
          </a:xfrm>
          <a:prstGeom prst="rect">
            <a:avLst/>
          </a:prstGeom>
          <a:noFill/>
        </p:spPr>
        <p:txBody>
          <a:bodyPr wrap="none" rtlCol="0">
            <a:spAutoFit/>
          </a:bodyPr>
          <a:lstStyle/>
          <a:p>
            <a:pPr algn="ctr"/>
            <a:r>
              <a:rPr lang="en-US" sz="3600" dirty="0">
                <a:solidFill>
                  <a:srgbClr val="0070C0"/>
                </a:solidFill>
              </a:rPr>
              <a:t>Pam Soltis</a:t>
            </a:r>
          </a:p>
          <a:p>
            <a:pPr algn="ctr"/>
            <a:r>
              <a:rPr lang="en-US" sz="3600" dirty="0">
                <a:solidFill>
                  <a:srgbClr val="0070C0"/>
                </a:solidFill>
              </a:rPr>
              <a:t>University of Florida</a:t>
            </a:r>
          </a:p>
        </p:txBody>
      </p:sp>
      <p:sp>
        <p:nvSpPr>
          <p:cNvPr id="9" name="TextBox 8">
            <a:extLst>
              <a:ext uri="{FF2B5EF4-FFF2-40B4-BE49-F238E27FC236}">
                <a16:creationId xmlns:a16="http://schemas.microsoft.com/office/drawing/2014/main" id="{FD897F28-70AB-5248-BE24-9D13D9B444B9}"/>
              </a:ext>
            </a:extLst>
          </p:cNvPr>
          <p:cNvSpPr txBox="1"/>
          <p:nvPr/>
        </p:nvSpPr>
        <p:spPr>
          <a:xfrm>
            <a:off x="6869327" y="5650588"/>
            <a:ext cx="2664063" cy="923330"/>
          </a:xfrm>
          <a:prstGeom prst="rect">
            <a:avLst/>
          </a:prstGeom>
          <a:noFill/>
        </p:spPr>
        <p:txBody>
          <a:bodyPr wrap="none" rtlCol="0">
            <a:spAutoFit/>
          </a:bodyPr>
          <a:lstStyle/>
          <a:p>
            <a:r>
              <a:rPr lang="en-US" sz="5400" dirty="0" err="1">
                <a:solidFill>
                  <a:srgbClr val="009051"/>
                </a:solidFill>
              </a:rPr>
              <a:t>BiotaPhy</a:t>
            </a:r>
            <a:endParaRPr lang="en-US" sz="5400" dirty="0">
              <a:solidFill>
                <a:srgbClr val="009051"/>
              </a:solidFill>
            </a:endParaRPr>
          </a:p>
        </p:txBody>
      </p:sp>
      <p:pic>
        <p:nvPicPr>
          <p:cNvPr id="10" name="Picture 9" descr="head.gif">
            <a:extLst>
              <a:ext uri="{FF2B5EF4-FFF2-40B4-BE49-F238E27FC236}">
                <a16:creationId xmlns:a16="http://schemas.microsoft.com/office/drawing/2014/main" id="{5D498141-9B41-DE4E-A0CC-582A2FDE03F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570" t="7500" r="81158"/>
          <a:stretch/>
        </p:blipFill>
        <p:spPr bwMode="auto">
          <a:xfrm>
            <a:off x="5429886" y="5498461"/>
            <a:ext cx="1185688" cy="1227584"/>
          </a:xfrm>
          <a:prstGeom prst="rect">
            <a:avLst/>
          </a:prstGeom>
          <a:noFill/>
          <a:ln w="9525">
            <a:noFill/>
            <a:miter lim="800000"/>
            <a:headEnd/>
            <a:tailEnd/>
          </a:ln>
        </p:spPr>
      </p:pic>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3" name="Rectangle 12">
            <a:extLst>
              <a:ext uri="{FF2B5EF4-FFF2-40B4-BE49-F238E27FC236}">
                <a16:creationId xmlns:a16="http://schemas.microsoft.com/office/drawing/2014/main" id="{D83E63C9-B6E3-0C49-A08B-33858E149664}"/>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455613" algn="l"/>
              </a:tabLst>
            </a:pPr>
            <a:r>
              <a:rPr lang="en-US" sz="4800" dirty="0"/>
              <a:t>   Uses of Natural History Collections</a:t>
            </a:r>
          </a:p>
        </p:txBody>
      </p:sp>
      <p:pic>
        <p:nvPicPr>
          <p:cNvPr id="14" name="Picture 2">
            <a:extLst>
              <a:ext uri="{FF2B5EF4-FFF2-40B4-BE49-F238E27FC236}">
                <a16:creationId xmlns:a16="http://schemas.microsoft.com/office/drawing/2014/main" id="{E01E5C28-CB37-9449-91ED-8D1EFD1F404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C076EA9C-8626-B440-97FD-DC18D0EC3A1E}"/>
              </a:ext>
            </a:extLst>
          </p:cNvPr>
          <p:cNvSpPr txBox="1"/>
          <p:nvPr/>
        </p:nvSpPr>
        <p:spPr>
          <a:xfrm>
            <a:off x="336345" y="4889642"/>
            <a:ext cx="5003098" cy="1569660"/>
          </a:xfrm>
          <a:prstGeom prst="rect">
            <a:avLst/>
          </a:prstGeom>
          <a:noFill/>
        </p:spPr>
        <p:txBody>
          <a:bodyPr wrap="square">
            <a:spAutoFit/>
          </a:bodyPr>
          <a:lstStyle/>
          <a:p>
            <a:pPr>
              <a:defRPr/>
            </a:pPr>
            <a:r>
              <a:rPr lang="en-US" sz="3200" dirty="0">
                <a:solidFill>
                  <a:prstClr val="black"/>
                </a:solidFill>
                <a:latin typeface="Calibri"/>
                <a:ea typeface="ＭＳ Ｐゴシック" charset="0"/>
                <a:cs typeface="ＭＳ Ｐゴシック" charset="0"/>
              </a:rPr>
              <a:t>Most specimens locked</a:t>
            </a:r>
          </a:p>
          <a:p>
            <a:pPr>
              <a:defRPr/>
            </a:pPr>
            <a:r>
              <a:rPr lang="en-US" sz="3200" dirty="0">
                <a:solidFill>
                  <a:prstClr val="black"/>
                </a:solidFill>
                <a:latin typeface="Calibri"/>
                <a:ea typeface="ＭＳ Ｐゴシック" charset="0"/>
                <a:cs typeface="ＭＳ Ｐゴシック" charset="0"/>
              </a:rPr>
              <a:t>away in cabinets, unavailable for general use.</a:t>
            </a:r>
          </a:p>
        </p:txBody>
      </p:sp>
    </p:spTree>
    <p:extLst>
      <p:ext uri="{BB962C8B-B14F-4D97-AF65-F5344CB8AC3E}">
        <p14:creationId xmlns:p14="http://schemas.microsoft.com/office/powerpoint/2010/main" val="1464675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3" name="Rectangle 12">
            <a:extLst>
              <a:ext uri="{FF2B5EF4-FFF2-40B4-BE49-F238E27FC236}">
                <a16:creationId xmlns:a16="http://schemas.microsoft.com/office/drawing/2014/main" id="{D83E63C9-B6E3-0C49-A08B-33858E149664}"/>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Uses of Natural History Collections</a:t>
            </a:r>
          </a:p>
        </p:txBody>
      </p:sp>
      <p:pic>
        <p:nvPicPr>
          <p:cNvPr id="14" name="Picture 2">
            <a:extLst>
              <a:ext uri="{FF2B5EF4-FFF2-40B4-BE49-F238E27FC236}">
                <a16:creationId xmlns:a16="http://schemas.microsoft.com/office/drawing/2014/main" id="{E01E5C28-CB37-9449-91ED-8D1EFD1F404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C076EA9C-8626-B440-97FD-DC18D0EC3A1E}"/>
              </a:ext>
            </a:extLst>
          </p:cNvPr>
          <p:cNvSpPr txBox="1"/>
          <p:nvPr/>
        </p:nvSpPr>
        <p:spPr>
          <a:xfrm>
            <a:off x="376755" y="5167228"/>
            <a:ext cx="6028303" cy="646331"/>
          </a:xfrm>
          <a:prstGeom prst="rect">
            <a:avLst/>
          </a:prstGeom>
          <a:noFill/>
        </p:spPr>
        <p:txBody>
          <a:bodyPr wrap="square">
            <a:spAutoFit/>
          </a:bodyPr>
          <a:lstStyle/>
          <a:p>
            <a:pPr algn="ctr">
              <a:defRPr/>
            </a:pPr>
            <a:r>
              <a:rPr lang="en-US" sz="3600" b="1" dirty="0">
                <a:solidFill>
                  <a:srgbClr val="34938D"/>
                </a:solidFill>
                <a:latin typeface="Calibri"/>
                <a:ea typeface="ＭＳ Ｐゴシック" charset="0"/>
                <a:cs typeface="ＭＳ Ｐゴシック" charset="0"/>
              </a:rPr>
              <a:t>DIGITIZATION</a:t>
            </a:r>
          </a:p>
        </p:txBody>
      </p:sp>
    </p:spTree>
    <p:extLst>
      <p:ext uri="{BB962C8B-B14F-4D97-AF65-F5344CB8AC3E}">
        <p14:creationId xmlns:p14="http://schemas.microsoft.com/office/powerpoint/2010/main" val="2664628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192550" y="1345406"/>
            <a:ext cx="8229600" cy="470058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 – </a:t>
            </a:r>
          </a:p>
          <a:p>
            <a:pPr marL="0" indent="0">
              <a:buNone/>
              <a:defRPr/>
            </a:pPr>
            <a:r>
              <a:rPr lang="en-US" dirty="0">
                <a:solidFill>
                  <a:prstClr val="black"/>
                </a:solidFill>
                <a:latin typeface="Calibri"/>
              </a:rPr>
              <a:t>	including authority</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None/>
              <a:defRPr/>
            </a:pPr>
            <a:r>
              <a:rPr lang="en-US" dirty="0">
                <a:solidFill>
                  <a:prstClr val="black"/>
                </a:solidFill>
                <a:latin typeface="Calibri"/>
              </a:rPr>
              <a:t>	specific site, </a:t>
            </a:r>
          </a:p>
          <a:p>
            <a:pPr marL="0" indent="0">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r>
              <a:rPr lang="en-US" dirty="0">
                <a:solidFill>
                  <a:prstClr val="black"/>
                </a:solidFill>
                <a:latin typeface="Calibri"/>
              </a:rPr>
              <a:t>Notes</a:t>
            </a:r>
          </a:p>
          <a:p>
            <a:pPr>
              <a:defRPr/>
            </a:pPr>
            <a:endParaRPr lang="en-US" dirty="0">
              <a:solidFill>
                <a:prstClr val="black"/>
              </a:solidFill>
              <a:latin typeface="Calibri"/>
            </a:endParaRPr>
          </a:p>
        </p:txBody>
      </p:sp>
      <p:pic>
        <p:nvPicPr>
          <p:cNvPr id="10" name="Picture 3" descr="139652a1-sized.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08296" y="134540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Oval 6"/>
          <p:cNvSpPr>
            <a:spLocks noChangeArrowheads="1"/>
          </p:cNvSpPr>
          <p:nvPr/>
        </p:nvSpPr>
        <p:spPr bwMode="auto">
          <a:xfrm>
            <a:off x="8808327" y="543004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E3B91B3A-75A8-C84D-8CBC-2BE90C49E6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Digitization:  Data and Images</a:t>
            </a:r>
          </a:p>
        </p:txBody>
      </p:sp>
    </p:spTree>
    <p:extLst>
      <p:ext uri="{BB962C8B-B14F-4D97-AF65-F5344CB8AC3E}">
        <p14:creationId xmlns:p14="http://schemas.microsoft.com/office/powerpoint/2010/main" val="391722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139652a1-sized.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92975" y="1345405"/>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Oval 6"/>
          <p:cNvSpPr>
            <a:spLocks noChangeArrowheads="1"/>
          </p:cNvSpPr>
          <p:nvPr/>
        </p:nvSpPr>
        <p:spPr bwMode="auto">
          <a:xfrm>
            <a:off x="9193006" y="5430042"/>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E3B91B3A-75A8-C84D-8CBC-2BE90C49E6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Digitization:  Data and Images</a:t>
            </a:r>
          </a:p>
        </p:txBody>
      </p:sp>
      <p:pic>
        <p:nvPicPr>
          <p:cNvPr id="7" name="Picture 6" descr="paleo.jpg">
            <a:extLst>
              <a:ext uri="{FF2B5EF4-FFF2-40B4-BE49-F238E27FC236}">
                <a16:creationId xmlns:a16="http://schemas.microsoft.com/office/drawing/2014/main" id="{2DC9FEE4-3A94-544B-8B71-BE4E630114D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27970" y="1539530"/>
            <a:ext cx="3406188" cy="2606850"/>
          </a:xfrm>
          <a:prstGeom prst="rect">
            <a:avLst/>
          </a:prstGeom>
        </p:spPr>
      </p:pic>
      <p:pic>
        <p:nvPicPr>
          <p:cNvPr id="8" name="Picture 7" descr="3D.jpg">
            <a:extLst>
              <a:ext uri="{FF2B5EF4-FFF2-40B4-BE49-F238E27FC236}">
                <a16:creationId xmlns:a16="http://schemas.microsoft.com/office/drawing/2014/main" id="{E4395D76-DF8D-AE49-874E-D729E46CB8A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7200" y="2265142"/>
            <a:ext cx="3576444" cy="2323845"/>
          </a:xfrm>
          <a:prstGeom prst="rect">
            <a:avLst/>
          </a:prstGeom>
        </p:spPr>
      </p:pic>
      <p:pic>
        <p:nvPicPr>
          <p:cNvPr id="12" name="Picture 11">
            <a:extLst>
              <a:ext uri="{FF2B5EF4-FFF2-40B4-BE49-F238E27FC236}">
                <a16:creationId xmlns:a16="http://schemas.microsoft.com/office/drawing/2014/main" id="{9186DD62-DF10-564F-AA0E-46A09F90F2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84162" y="4002131"/>
            <a:ext cx="3681851" cy="2709650"/>
          </a:xfrm>
          <a:prstGeom prst="rect">
            <a:avLst/>
          </a:prstGeom>
        </p:spPr>
      </p:pic>
    </p:spTree>
    <p:extLst>
      <p:ext uri="{BB962C8B-B14F-4D97-AF65-F5344CB8AC3E}">
        <p14:creationId xmlns:p14="http://schemas.microsoft.com/office/powerpoint/2010/main" val="3038792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63BE85-BDEA-8B42-B167-A4CAF2039DB9}"/>
              </a:ext>
            </a:extLst>
          </p:cNvPr>
          <p:cNvGrpSpPr/>
          <p:nvPr/>
        </p:nvGrpSpPr>
        <p:grpSpPr>
          <a:xfrm>
            <a:off x="1720312" y="1394847"/>
            <a:ext cx="8947689" cy="5463153"/>
            <a:chOff x="-1" y="1276986"/>
            <a:chExt cx="9144001" cy="5614881"/>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733800"/>
              <a:ext cx="2114802" cy="1600200"/>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289551"/>
              <a:ext cx="1847849" cy="1568449"/>
            </a:xfrm>
            <a:prstGeom prst="rect">
              <a:avLst/>
            </a:prstGeom>
          </p:spPr>
        </p:pic>
        <p:pic>
          <p:nvPicPr>
            <p:cNvPr id="10" name="Picture 6" descr="https://www.idigbio.org/wiki/_media/idigbio_logo_rgb.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72985" y="1305790"/>
              <a:ext cx="3299215" cy="101942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52600" y="5256255"/>
              <a:ext cx="1320800" cy="1589045"/>
            </a:xfrm>
            <a:prstGeom prst="rect">
              <a:avLst/>
            </a:prstGeom>
          </p:spPr>
        </p:pic>
        <p:pic>
          <p:nvPicPr>
            <p:cNvPr id="13"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1276986"/>
              <a:ext cx="1118531" cy="1118531"/>
            </a:xfrm>
            <a:prstGeom prst="rect">
              <a:avLst/>
            </a:prstGeom>
            <a:noFill/>
            <a:ln w="9525">
              <a:noFill/>
              <a:miter lim="800000"/>
              <a:headEnd/>
              <a:tailEnd/>
            </a:ln>
            <a:effectLst/>
          </p:spPr>
        </p:pic>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48000" y="5255158"/>
              <a:ext cx="2076220" cy="1602842"/>
            </a:xfrm>
            <a:prstGeom prst="rect">
              <a:avLst/>
            </a:prstGeom>
          </p:spPr>
        </p:pic>
        <p:pic>
          <p:nvPicPr>
            <p:cNvPr id="15" name="Picture 14" descr="Screen shot 2012-07-06 at 11.02.26 PM.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72200" y="5235986"/>
              <a:ext cx="2133601" cy="1655881"/>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a:off x="4905375" y="5457825"/>
              <a:ext cx="1600200" cy="1200150"/>
            </a:xfrm>
            <a:prstGeom prst="rect">
              <a:avLst/>
            </a:prstGeom>
          </p:spPr>
        </p:pic>
        <p:pic>
          <p:nvPicPr>
            <p:cNvPr id="17" name="Picture 16"/>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966840" y="5257800"/>
              <a:ext cx="1177159" cy="1625600"/>
            </a:xfrm>
            <a:prstGeom prst="rect">
              <a:avLst/>
            </a:prstGeom>
          </p:spPr>
        </p:pic>
        <p:pic>
          <p:nvPicPr>
            <p:cNvPr id="18" name="Picture 17"/>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705600" y="3733800"/>
              <a:ext cx="2438400" cy="1558937"/>
            </a:xfrm>
            <a:prstGeom prst="rect">
              <a:avLst/>
            </a:prstGeom>
          </p:spPr>
        </p:pic>
        <p:sp>
          <p:nvSpPr>
            <p:cNvPr id="19" name="TextBox 18"/>
            <p:cNvSpPr txBox="1"/>
            <p:nvPr/>
          </p:nvSpPr>
          <p:spPr>
            <a:xfrm>
              <a:off x="-1" y="2452735"/>
              <a:ext cx="9144000" cy="3108544"/>
            </a:xfrm>
            <a:prstGeom prst="rect">
              <a:avLst/>
            </a:prstGeom>
            <a:noFill/>
          </p:spPr>
          <p:txBody>
            <a:bodyPr wrap="square" rtlCol="0">
              <a:spAutoFit/>
            </a:bodyPr>
            <a:lstStyle/>
            <a:p>
              <a:pPr algn="ctr"/>
              <a:r>
                <a:rPr lang="en-US" sz="2800" b="1" dirty="0">
                  <a:solidFill>
                    <a:prstClr val="black"/>
                  </a:solidFill>
                  <a:latin typeface="Calibri"/>
                </a:rPr>
                <a:t>National Coordinating Center </a:t>
              </a:r>
            </a:p>
            <a:p>
              <a:pPr algn="ctr"/>
              <a:r>
                <a:rPr lang="en-US" sz="2800" b="1" dirty="0">
                  <a:solidFill>
                    <a:prstClr val="black"/>
                  </a:solidFill>
                  <a:latin typeface="Calibri"/>
                </a:rPr>
                <a:t>For Digitization of Biodiversity Collections</a:t>
              </a:r>
            </a:p>
            <a:p>
              <a:pPr algn="ctr"/>
              <a:r>
                <a:rPr lang="en-US" sz="2800" dirty="0">
                  <a:solidFill>
                    <a:prstClr val="black"/>
                  </a:solidFill>
                  <a:latin typeface="Calibri"/>
                </a:rPr>
                <a:t>Ingest, serve, integrate data:</a:t>
              </a:r>
            </a:p>
            <a:p>
              <a:pPr algn="ctr"/>
              <a:r>
                <a:rPr lang="en-US" sz="2800" dirty="0">
                  <a:solidFill>
                    <a:prstClr val="black"/>
                  </a:solidFill>
                  <a:latin typeface="Calibri"/>
                </a:rPr>
                <a:t>Localities</a:t>
              </a:r>
            </a:p>
            <a:p>
              <a:pPr algn="ctr"/>
              <a:r>
                <a:rPr lang="en-US" sz="2800" dirty="0">
                  <a:solidFill>
                    <a:prstClr val="black"/>
                  </a:solidFill>
                  <a:latin typeface="Calibri"/>
                </a:rPr>
                <a:t>Dates</a:t>
              </a:r>
            </a:p>
            <a:p>
              <a:pPr algn="ctr"/>
              <a:r>
                <a:rPr lang="en-US" sz="2800" dirty="0">
                  <a:solidFill>
                    <a:prstClr val="black"/>
                  </a:solidFill>
                  <a:latin typeface="Calibri"/>
                </a:rPr>
                <a:t>Images </a:t>
              </a:r>
            </a:p>
            <a:p>
              <a:pPr algn="ctr"/>
              <a:endParaRPr lang="en-US" sz="2800" dirty="0">
                <a:solidFill>
                  <a:prstClr val="black"/>
                </a:solidFill>
                <a:latin typeface="Calibri"/>
              </a:endParaRPr>
            </a:p>
          </p:txBody>
        </p:sp>
        <p:pic>
          <p:nvPicPr>
            <p:cNvPr id="20" name="Picture 19" descr="Screen shot 2012-07-11 at 7.23.30 AM.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47603" y="1326541"/>
              <a:ext cx="1496396" cy="1019420"/>
            </a:xfrm>
            <a:prstGeom prst="rect">
              <a:avLst/>
            </a:prstGeom>
          </p:spPr>
        </p:pic>
        <p:pic>
          <p:nvPicPr>
            <p:cNvPr id="21" name="Picture 20" descr="Screen shot 2012-07-11 at 7.26.01 AM.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038010" y="2345961"/>
              <a:ext cx="1105990" cy="1026991"/>
            </a:xfrm>
            <a:prstGeom prst="rect">
              <a:avLst/>
            </a:prstGeom>
          </p:spPr>
        </p:pic>
      </p:grpSp>
      <p:sp>
        <p:nvSpPr>
          <p:cNvPr id="22" name="Rectangle 21">
            <a:extLst>
              <a:ext uri="{FF2B5EF4-FFF2-40B4-BE49-F238E27FC236}">
                <a16:creationId xmlns:a16="http://schemas.microsoft.com/office/drawing/2014/main" id="{D0415B35-3244-1E40-9286-A913375869AD}"/>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800" dirty="0" err="1"/>
              <a:t>iDigBio</a:t>
            </a:r>
            <a:r>
              <a:rPr lang="en-US" sz="4800" dirty="0"/>
              <a:t>:  </a:t>
            </a:r>
            <a:r>
              <a:rPr lang="en-US" sz="4800" dirty="0" err="1"/>
              <a:t>www.idigbio.org</a:t>
            </a:r>
            <a:endParaRPr lang="en-US" sz="4800" dirty="0"/>
          </a:p>
        </p:txBody>
      </p:sp>
    </p:spTree>
    <p:extLst>
      <p:ext uri="{BB962C8B-B14F-4D97-AF65-F5344CB8AC3E}">
        <p14:creationId xmlns:p14="http://schemas.microsoft.com/office/powerpoint/2010/main" val="2154325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39C428-F11C-794C-85B9-7709D9C8AE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   </a:t>
            </a:r>
            <a:r>
              <a:rPr lang="en-US" sz="4800" dirty="0" err="1"/>
              <a:t>iDigBio</a:t>
            </a:r>
            <a:r>
              <a:rPr lang="en-US" sz="4800" dirty="0"/>
              <a:t>:  A Source for Specimen Records</a:t>
            </a:r>
          </a:p>
        </p:txBody>
      </p:sp>
      <p:sp>
        <p:nvSpPr>
          <p:cNvPr id="2" name="TextBox 1">
            <a:extLst>
              <a:ext uri="{FF2B5EF4-FFF2-40B4-BE49-F238E27FC236}">
                <a16:creationId xmlns:a16="http://schemas.microsoft.com/office/drawing/2014/main" id="{E2A414ED-017A-BAAF-2E8F-D68EA0BB4C45}"/>
              </a:ext>
            </a:extLst>
          </p:cNvPr>
          <p:cNvSpPr txBox="1"/>
          <p:nvPr/>
        </p:nvSpPr>
        <p:spPr>
          <a:xfrm>
            <a:off x="1017814" y="4572000"/>
            <a:ext cx="2924390" cy="584775"/>
          </a:xfrm>
          <a:prstGeom prst="rect">
            <a:avLst/>
          </a:prstGeom>
          <a:noFill/>
        </p:spPr>
        <p:txBody>
          <a:bodyPr wrap="none" rtlCol="0">
            <a:spAutoFit/>
          </a:bodyPr>
          <a:lstStyle/>
          <a:p>
            <a:r>
              <a:rPr lang="en-US" sz="3200" dirty="0" err="1">
                <a:solidFill>
                  <a:schemeClr val="bg1"/>
                </a:solidFill>
              </a:rPr>
              <a:t>www.idigbio.org</a:t>
            </a:r>
            <a:endParaRPr lang="en-US" sz="3200" dirty="0">
              <a:solidFill>
                <a:schemeClr val="bg1"/>
              </a:solidFill>
            </a:endParaRPr>
          </a:p>
        </p:txBody>
      </p:sp>
      <p:pic>
        <p:nvPicPr>
          <p:cNvPr id="3" name="Picture 2">
            <a:extLst>
              <a:ext uri="{FF2B5EF4-FFF2-40B4-BE49-F238E27FC236}">
                <a16:creationId xmlns:a16="http://schemas.microsoft.com/office/drawing/2014/main" id="{FA550081-0E5A-5903-8A55-A5E103F4FD69}"/>
              </a:ext>
            </a:extLst>
          </p:cNvPr>
          <p:cNvPicPr>
            <a:picLocks noChangeAspect="1"/>
          </p:cNvPicPr>
          <p:nvPr/>
        </p:nvPicPr>
        <p:blipFill>
          <a:blip r:embed="rId3"/>
          <a:stretch>
            <a:fillRect/>
          </a:stretch>
        </p:blipFill>
        <p:spPr>
          <a:xfrm>
            <a:off x="903013" y="1286359"/>
            <a:ext cx="10385974" cy="5571641"/>
          </a:xfrm>
          <a:prstGeom prst="rect">
            <a:avLst/>
          </a:prstGeom>
        </p:spPr>
      </p:pic>
    </p:spTree>
    <p:extLst>
      <p:ext uri="{BB962C8B-B14F-4D97-AF65-F5344CB8AC3E}">
        <p14:creationId xmlns:p14="http://schemas.microsoft.com/office/powerpoint/2010/main" val="278846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31026" t="20935"/>
          <a:stretch/>
        </p:blipFill>
        <p:spPr>
          <a:xfrm>
            <a:off x="1103875" y="1292226"/>
            <a:ext cx="10045620" cy="5565774"/>
          </a:xfrm>
          <a:prstGeom prst="rect">
            <a:avLst/>
          </a:prstGeom>
        </p:spPr>
      </p:pic>
      <p:sp>
        <p:nvSpPr>
          <p:cNvPr id="4" name="Rectangle 3">
            <a:extLst>
              <a:ext uri="{FF2B5EF4-FFF2-40B4-BE49-F238E27FC236}">
                <a16:creationId xmlns:a16="http://schemas.microsoft.com/office/drawing/2014/main" id="{CC5F18BA-1EA5-594A-BA09-176EC2C27E06}"/>
              </a:ext>
            </a:extLst>
          </p:cNvPr>
          <p:cNvSpPr/>
          <p:nvPr/>
        </p:nvSpPr>
        <p:spPr>
          <a:xfrm>
            <a:off x="0" y="5867"/>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5" name="Rectangle 4">
            <a:extLst>
              <a:ext uri="{FF2B5EF4-FFF2-40B4-BE49-F238E27FC236}">
                <a16:creationId xmlns:a16="http://schemas.microsoft.com/office/drawing/2014/main" id="{977FF05B-C620-5240-B824-B5C31AD74F77}"/>
              </a:ext>
            </a:extLst>
          </p:cNvPr>
          <p:cNvSpPr/>
          <p:nvPr/>
        </p:nvSpPr>
        <p:spPr>
          <a:xfrm>
            <a:off x="0" y="229788"/>
            <a:ext cx="12191999" cy="830997"/>
          </a:xfrm>
          <a:prstGeom prst="rect">
            <a:avLst/>
          </a:prstGeom>
        </p:spPr>
        <p:txBody>
          <a:bodyPr wrap="square">
            <a:spAutoFit/>
          </a:bodyPr>
          <a:lstStyle/>
          <a:p>
            <a:pPr>
              <a:tabLst>
                <a:tab pos="455613" algn="l"/>
              </a:tabLst>
            </a:pPr>
            <a:r>
              <a:rPr lang="en-US" sz="4800" dirty="0">
                <a:solidFill>
                  <a:schemeClr val="bg1"/>
                </a:solidFill>
              </a:rPr>
              <a:t>	Specimen Occurrences in </a:t>
            </a:r>
            <a:r>
              <a:rPr lang="en-US" sz="4800" dirty="0" err="1">
                <a:solidFill>
                  <a:schemeClr val="bg1"/>
                </a:solidFill>
              </a:rPr>
              <a:t>iDigBio</a:t>
            </a:r>
            <a:endParaRPr lang="en-US" sz="4800" dirty="0">
              <a:solidFill>
                <a:schemeClr val="bg1"/>
              </a:solidFill>
            </a:endParaRPr>
          </a:p>
        </p:txBody>
      </p:sp>
      <p:sp>
        <p:nvSpPr>
          <p:cNvPr id="2" name="TextBox 1">
            <a:extLst>
              <a:ext uri="{FF2B5EF4-FFF2-40B4-BE49-F238E27FC236}">
                <a16:creationId xmlns:a16="http://schemas.microsoft.com/office/drawing/2014/main" id="{DF80D2B2-42B0-1C3D-5124-C613CC966486}"/>
              </a:ext>
            </a:extLst>
          </p:cNvPr>
          <p:cNvSpPr txBox="1"/>
          <p:nvPr/>
        </p:nvSpPr>
        <p:spPr>
          <a:xfrm>
            <a:off x="6504213" y="6043437"/>
            <a:ext cx="3015826" cy="584775"/>
          </a:xfrm>
          <a:prstGeom prst="rect">
            <a:avLst/>
          </a:prstGeom>
          <a:noFill/>
        </p:spPr>
        <p:txBody>
          <a:bodyPr wrap="none" rtlCol="0">
            <a:spAutoFit/>
          </a:bodyPr>
          <a:lstStyle/>
          <a:p>
            <a:r>
              <a:rPr lang="en-US" sz="3200" b="1" dirty="0" err="1">
                <a:solidFill>
                  <a:srgbClr val="C00000"/>
                </a:solidFill>
              </a:rPr>
              <a:t>www.idigbio.org</a:t>
            </a:r>
            <a:endParaRPr lang="en-US" sz="3200" b="1" dirty="0">
              <a:solidFill>
                <a:srgbClr val="C00000"/>
              </a:solidFill>
            </a:endParaRPr>
          </a:p>
        </p:txBody>
      </p:sp>
    </p:spTree>
    <p:extLst>
      <p:ext uri="{BB962C8B-B14F-4D97-AF65-F5344CB8AC3E}">
        <p14:creationId xmlns:p14="http://schemas.microsoft.com/office/powerpoint/2010/main" val="341341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844675" y="1597025"/>
            <a:ext cx="8229600" cy="4700588"/>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 – </a:t>
            </a:r>
          </a:p>
          <a:p>
            <a:pPr marL="0" indent="0">
              <a:buNone/>
              <a:defRPr/>
            </a:pPr>
            <a:r>
              <a:rPr lang="en-US" dirty="0">
                <a:solidFill>
                  <a:prstClr val="black"/>
                </a:solidFill>
                <a:latin typeface="Calibri"/>
              </a:rPr>
              <a:t>	including authority</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None/>
              <a:defRPr/>
            </a:pPr>
            <a:r>
              <a:rPr lang="en-US" dirty="0">
                <a:solidFill>
                  <a:prstClr val="black"/>
                </a:solidFill>
                <a:latin typeface="Calibri"/>
              </a:rPr>
              <a:t>	specific site, </a:t>
            </a:r>
          </a:p>
          <a:p>
            <a:pPr marL="0" indent="0">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r>
              <a:rPr lang="en-US" dirty="0">
                <a:solidFill>
                  <a:prstClr val="black"/>
                </a:solidFill>
                <a:latin typeface="Calibri"/>
              </a:rPr>
              <a:t>Notes</a:t>
            </a:r>
          </a:p>
          <a:p>
            <a:pPr>
              <a:defRPr/>
            </a:pPr>
            <a:endParaRPr lang="en-US" dirty="0">
              <a:solidFill>
                <a:prstClr val="black"/>
              </a:solidFill>
              <a:latin typeface="Calibri"/>
            </a:endParaRPr>
          </a:p>
        </p:txBody>
      </p:sp>
      <p:pic>
        <p:nvPicPr>
          <p:cNvPr id="10" name="Picture 3" descr="139652a1-siz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4653" y="1408758"/>
            <a:ext cx="3522522" cy="5077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Oval 6"/>
          <p:cNvSpPr>
            <a:spLocks noChangeArrowheads="1"/>
          </p:cNvSpPr>
          <p:nvPr/>
        </p:nvSpPr>
        <p:spPr bwMode="auto">
          <a:xfrm>
            <a:off x="8765994" y="5368926"/>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2" name="Rectangle 1">
            <a:extLst>
              <a:ext uri="{FF2B5EF4-FFF2-40B4-BE49-F238E27FC236}">
                <a16:creationId xmlns:a16="http://schemas.microsoft.com/office/drawing/2014/main" id="{62E6304E-7781-EB0A-3933-45DE1E9E982A}"/>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Label Data from Herbarium Specimens</a:t>
            </a:r>
            <a:endParaRPr lang="en-US" sz="4000" dirty="0"/>
          </a:p>
        </p:txBody>
      </p:sp>
    </p:spTree>
    <p:extLst>
      <p:ext uri="{BB962C8B-B14F-4D97-AF65-F5344CB8AC3E}">
        <p14:creationId xmlns:p14="http://schemas.microsoft.com/office/powerpoint/2010/main" val="356799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75D7CE-50DE-3E4E-8D9B-0B70D39058C6}"/>
              </a:ext>
            </a:extLst>
          </p:cNvPr>
          <p:cNvPicPr>
            <a:picLocks noChangeAspect="1"/>
          </p:cNvPicPr>
          <p:nvPr/>
        </p:nvPicPr>
        <p:blipFill>
          <a:blip r:embed="rId3"/>
          <a:stretch>
            <a:fillRect/>
          </a:stretch>
        </p:blipFill>
        <p:spPr>
          <a:xfrm>
            <a:off x="1674739" y="1419946"/>
            <a:ext cx="3603844" cy="2470676"/>
          </a:xfrm>
          <a:prstGeom prst="rect">
            <a:avLst/>
          </a:prstGeom>
        </p:spPr>
      </p:pic>
      <p:pic>
        <p:nvPicPr>
          <p:cNvPr id="10" name="Picture 9">
            <a:extLst>
              <a:ext uri="{FF2B5EF4-FFF2-40B4-BE49-F238E27FC236}">
                <a16:creationId xmlns:a16="http://schemas.microsoft.com/office/drawing/2014/main" id="{6B95F9DF-E428-654D-95F5-B1003B75D251}"/>
              </a:ext>
            </a:extLst>
          </p:cNvPr>
          <p:cNvPicPr>
            <a:picLocks noChangeAspect="1"/>
          </p:cNvPicPr>
          <p:nvPr/>
        </p:nvPicPr>
        <p:blipFill>
          <a:blip r:embed="rId4"/>
          <a:stretch>
            <a:fillRect/>
          </a:stretch>
        </p:blipFill>
        <p:spPr>
          <a:xfrm>
            <a:off x="1674739" y="3890623"/>
            <a:ext cx="3603845" cy="2368507"/>
          </a:xfrm>
          <a:prstGeom prst="rect">
            <a:avLst/>
          </a:prstGeom>
        </p:spPr>
      </p:pic>
      <p:sp>
        <p:nvSpPr>
          <p:cNvPr id="11" name="TextBox 10">
            <a:extLst>
              <a:ext uri="{FF2B5EF4-FFF2-40B4-BE49-F238E27FC236}">
                <a16:creationId xmlns:a16="http://schemas.microsoft.com/office/drawing/2014/main" id="{CCA3375B-E2C8-1B4C-8C8E-D843720B9975}"/>
              </a:ext>
            </a:extLst>
          </p:cNvPr>
          <p:cNvSpPr txBox="1"/>
          <p:nvPr/>
        </p:nvSpPr>
        <p:spPr>
          <a:xfrm>
            <a:off x="1674738" y="6430124"/>
            <a:ext cx="2611484" cy="369332"/>
          </a:xfrm>
          <a:prstGeom prst="rect">
            <a:avLst/>
          </a:prstGeom>
          <a:noFill/>
        </p:spPr>
        <p:txBody>
          <a:bodyPr wrap="none" rtlCol="0">
            <a:spAutoFit/>
          </a:bodyPr>
          <a:lstStyle/>
          <a:p>
            <a:r>
              <a:rPr lang="en-US" dirty="0"/>
              <a:t>Carranza-Rojas et al. 2017</a:t>
            </a:r>
          </a:p>
        </p:txBody>
      </p:sp>
      <p:pic>
        <p:nvPicPr>
          <p:cNvPr id="12" name="image2.png">
            <a:extLst>
              <a:ext uri="{FF2B5EF4-FFF2-40B4-BE49-F238E27FC236}">
                <a16:creationId xmlns:a16="http://schemas.microsoft.com/office/drawing/2014/main" id="{280E946C-BE3E-A840-95CD-F90CF994F0A6}"/>
              </a:ext>
            </a:extLst>
          </p:cNvPr>
          <p:cNvPicPr/>
          <p:nvPr/>
        </p:nvPicPr>
        <p:blipFill rotWithShape="1">
          <a:blip r:embed="rId5"/>
          <a:srcRect r="33014"/>
          <a:stretch/>
        </p:blipFill>
        <p:spPr>
          <a:xfrm>
            <a:off x="5666510" y="1784277"/>
            <a:ext cx="4849091" cy="3757543"/>
          </a:xfrm>
          <a:prstGeom prst="rect">
            <a:avLst/>
          </a:prstGeom>
          <a:ln/>
        </p:spPr>
      </p:pic>
      <p:sp>
        <p:nvSpPr>
          <p:cNvPr id="13" name="TextBox 12">
            <a:extLst>
              <a:ext uri="{FF2B5EF4-FFF2-40B4-BE49-F238E27FC236}">
                <a16:creationId xmlns:a16="http://schemas.microsoft.com/office/drawing/2014/main" id="{0C69AEB4-5CA4-5D41-8D17-43ED7FB69CB1}"/>
              </a:ext>
            </a:extLst>
          </p:cNvPr>
          <p:cNvSpPr txBox="1"/>
          <p:nvPr/>
        </p:nvSpPr>
        <p:spPr>
          <a:xfrm>
            <a:off x="8372044" y="5571590"/>
            <a:ext cx="1973425" cy="369332"/>
          </a:xfrm>
          <a:prstGeom prst="rect">
            <a:avLst/>
          </a:prstGeom>
          <a:noFill/>
        </p:spPr>
        <p:txBody>
          <a:bodyPr wrap="none" rtlCol="0">
            <a:spAutoFit/>
          </a:bodyPr>
          <a:lstStyle/>
          <a:p>
            <a:r>
              <a:rPr lang="en-US" dirty="0"/>
              <a:t>Pearson et al. 2020</a:t>
            </a:r>
            <a:endParaRPr lang="en-US" i="1" dirty="0"/>
          </a:p>
        </p:txBody>
      </p:sp>
      <p:sp>
        <p:nvSpPr>
          <p:cNvPr id="2" name="Rectangle 1">
            <a:extLst>
              <a:ext uri="{FF2B5EF4-FFF2-40B4-BE49-F238E27FC236}">
                <a16:creationId xmlns:a16="http://schemas.microsoft.com/office/drawing/2014/main" id="{943B58BB-DF45-AAF9-FE5D-1EBBF4BDAA6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Machine Learning &amp; Biodiversity Research </a:t>
            </a:r>
            <a:endParaRPr lang="en-US" sz="4000" dirty="0"/>
          </a:p>
        </p:txBody>
      </p:sp>
    </p:spTree>
    <p:extLst>
      <p:ext uri="{BB962C8B-B14F-4D97-AF65-F5344CB8AC3E}">
        <p14:creationId xmlns:p14="http://schemas.microsoft.com/office/powerpoint/2010/main" val="331692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D50BF18-C054-004A-929D-29D2B8EC0F20}"/>
              </a:ext>
            </a:extLst>
          </p:cNvPr>
          <p:cNvPicPr>
            <a:picLocks noChangeAspect="1"/>
          </p:cNvPicPr>
          <p:nvPr/>
        </p:nvPicPr>
        <p:blipFill>
          <a:blip r:embed="rId3"/>
          <a:stretch>
            <a:fillRect/>
          </a:stretch>
        </p:blipFill>
        <p:spPr>
          <a:xfrm>
            <a:off x="1159101" y="1432271"/>
            <a:ext cx="3504979" cy="4542167"/>
          </a:xfrm>
          <a:prstGeom prst="rect">
            <a:avLst/>
          </a:prstGeom>
        </p:spPr>
      </p:pic>
      <p:sp>
        <p:nvSpPr>
          <p:cNvPr id="16" name="Content Placeholder 2">
            <a:extLst>
              <a:ext uri="{FF2B5EF4-FFF2-40B4-BE49-F238E27FC236}">
                <a16:creationId xmlns:a16="http://schemas.microsoft.com/office/drawing/2014/main" id="{E875A49E-CD09-6D49-A779-BB56EE97C65D}"/>
              </a:ext>
            </a:extLst>
          </p:cNvPr>
          <p:cNvSpPr txBox="1">
            <a:spLocks/>
          </p:cNvSpPr>
          <p:nvPr/>
        </p:nvSpPr>
        <p:spPr>
          <a:xfrm>
            <a:off x="4804229" y="1450923"/>
            <a:ext cx="7286172" cy="352554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t>June: Herbarium Specimen Images</a:t>
            </a:r>
          </a:p>
          <a:p>
            <a:pPr lvl="1"/>
            <a:r>
              <a:rPr lang="en-US" sz="2667" dirty="0"/>
              <a:t>Phenology (2)</a:t>
            </a:r>
          </a:p>
          <a:p>
            <a:pPr lvl="1"/>
            <a:r>
              <a:rPr lang="en-US" sz="2667" dirty="0"/>
              <a:t>Morphology</a:t>
            </a:r>
          </a:p>
          <a:p>
            <a:pPr lvl="1"/>
            <a:r>
              <a:rPr lang="en-US" sz="2667" dirty="0"/>
              <a:t>Herbivory</a:t>
            </a:r>
          </a:p>
          <a:p>
            <a:pPr lvl="1"/>
            <a:r>
              <a:rPr lang="en-US" sz="2667" dirty="0"/>
              <a:t>Species Identification (2)</a:t>
            </a:r>
          </a:p>
          <a:p>
            <a:pPr lvl="1"/>
            <a:r>
              <a:rPr lang="en-US" sz="2667" dirty="0"/>
              <a:t>Software: Leaf Detection</a:t>
            </a:r>
          </a:p>
          <a:p>
            <a:pPr lvl="1"/>
            <a:r>
              <a:rPr lang="en-US" sz="2667" dirty="0"/>
              <a:t>Software: Leaf Recognition and Measurement</a:t>
            </a:r>
          </a:p>
          <a:p>
            <a:pPr lvl="1"/>
            <a:endParaRPr lang="en-US" dirty="0"/>
          </a:p>
          <a:p>
            <a:pPr marL="0" indent="0">
              <a:buNone/>
            </a:pPr>
            <a:endParaRPr lang="en-US" dirty="0"/>
          </a:p>
        </p:txBody>
      </p:sp>
      <p:sp>
        <p:nvSpPr>
          <p:cNvPr id="17" name="TextBox 16">
            <a:extLst>
              <a:ext uri="{FF2B5EF4-FFF2-40B4-BE49-F238E27FC236}">
                <a16:creationId xmlns:a16="http://schemas.microsoft.com/office/drawing/2014/main" id="{00A6F12E-509A-884A-BBF7-61C0EE09B66D}"/>
              </a:ext>
            </a:extLst>
          </p:cNvPr>
          <p:cNvSpPr txBox="1"/>
          <p:nvPr/>
        </p:nvSpPr>
        <p:spPr>
          <a:xfrm>
            <a:off x="4956403" y="5543552"/>
            <a:ext cx="6249147" cy="461665"/>
          </a:xfrm>
          <a:prstGeom prst="rect">
            <a:avLst/>
          </a:prstGeom>
          <a:noFill/>
        </p:spPr>
        <p:txBody>
          <a:bodyPr wrap="none" rtlCol="0">
            <a:spAutoFit/>
          </a:bodyPr>
          <a:lstStyle/>
          <a:p>
            <a:r>
              <a:rPr lang="en-US" sz="2400" dirty="0"/>
              <a:t>Edited by P. Soltis, G. Nelson, A. </a:t>
            </a:r>
            <a:r>
              <a:rPr lang="en-US" sz="2400" dirty="0" err="1"/>
              <a:t>Zare</a:t>
            </a:r>
            <a:r>
              <a:rPr lang="en-US" sz="2400" dirty="0"/>
              <a:t>, E. Meineke</a:t>
            </a:r>
          </a:p>
        </p:txBody>
      </p:sp>
      <p:sp>
        <p:nvSpPr>
          <p:cNvPr id="7" name="Rectangle 6">
            <a:extLst>
              <a:ext uri="{FF2B5EF4-FFF2-40B4-BE49-F238E27FC236}">
                <a16:creationId xmlns:a16="http://schemas.microsoft.com/office/drawing/2014/main" id="{81126935-AF63-5549-B82C-C814B8C762FB}"/>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Machine Learning &amp; Plant Biology: </a:t>
            </a:r>
          </a:p>
          <a:p>
            <a:r>
              <a:rPr lang="en-US" sz="4000" dirty="0">
                <a:solidFill>
                  <a:schemeClr val="bg1"/>
                </a:solidFill>
              </a:rPr>
              <a:t>Special Issue of </a:t>
            </a:r>
            <a:r>
              <a:rPr lang="en-US" sz="4000" i="1" dirty="0">
                <a:solidFill>
                  <a:schemeClr val="bg1"/>
                </a:solidFill>
              </a:rPr>
              <a:t>APPS </a:t>
            </a:r>
            <a:r>
              <a:rPr lang="en-US" sz="4000" dirty="0">
                <a:solidFill>
                  <a:schemeClr val="bg1"/>
                </a:solidFill>
              </a:rPr>
              <a:t>(2020)</a:t>
            </a:r>
          </a:p>
        </p:txBody>
      </p:sp>
    </p:spTree>
    <p:extLst>
      <p:ext uri="{BB962C8B-B14F-4D97-AF65-F5344CB8AC3E}">
        <p14:creationId xmlns:p14="http://schemas.microsoft.com/office/powerpoint/2010/main" val="403127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d.jpg">
            <a:extLst>
              <a:ext uri="{FF2B5EF4-FFF2-40B4-BE49-F238E27FC236}">
                <a16:creationId xmlns:a16="http://schemas.microsoft.com/office/drawing/2014/main" id="{BA119D31-6D50-DA47-AAEE-BE5DF9AB9306}"/>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0" y="1782745"/>
            <a:ext cx="6899564" cy="5306823"/>
          </a:xfrm>
        </p:spPr>
        <p:txBody>
          <a:bodyPr>
            <a:normAutofit fontScale="92500" lnSpcReduction="10000"/>
          </a:bodyPr>
          <a:lstStyle/>
          <a:p>
            <a:r>
              <a:rPr lang="en-US" sz="3500" dirty="0"/>
              <a:t>Intro to data</a:t>
            </a:r>
          </a:p>
          <a:p>
            <a:r>
              <a:rPr lang="en-US" sz="3500" dirty="0"/>
              <a:t>Downloading data</a:t>
            </a:r>
          </a:p>
          <a:p>
            <a:r>
              <a:rPr lang="en-US" sz="3500" dirty="0"/>
              <a:t>Cleaning data</a:t>
            </a:r>
          </a:p>
          <a:p>
            <a:r>
              <a:rPr lang="en-US" sz="3500" dirty="0"/>
              <a:t>Georeferencing</a:t>
            </a:r>
          </a:p>
          <a:p>
            <a:pPr lvl="1"/>
            <a:r>
              <a:rPr lang="en-US" dirty="0" err="1"/>
              <a:t>GEOLocate</a:t>
            </a:r>
            <a:endParaRPr lang="en-US" dirty="0"/>
          </a:p>
          <a:p>
            <a:r>
              <a:rPr lang="en-US" sz="3500" dirty="0"/>
              <a:t>Ecological Niche Modeling</a:t>
            </a:r>
          </a:p>
          <a:p>
            <a:pPr lvl="1"/>
            <a:r>
              <a:rPr lang="en-US" dirty="0"/>
              <a:t>Maxent</a:t>
            </a:r>
          </a:p>
          <a:p>
            <a:r>
              <a:rPr lang="en-US" sz="3500" dirty="0"/>
              <a:t>ENM Analysis &amp; Interpretation</a:t>
            </a:r>
          </a:p>
          <a:p>
            <a:r>
              <a:rPr lang="en-US" sz="3500" dirty="0"/>
              <a:t>Scaling Up – </a:t>
            </a:r>
            <a:r>
              <a:rPr lang="en-US" sz="3500" dirty="0" err="1"/>
              <a:t>BiotaPhy</a:t>
            </a:r>
            <a:endParaRPr lang="en-US" sz="3500" dirty="0"/>
          </a:p>
          <a:p>
            <a:r>
              <a:rPr lang="en-US" sz="3500" dirty="0"/>
              <a:t>Additional uses of collections data</a:t>
            </a:r>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Topics</a:t>
            </a:r>
          </a:p>
        </p:txBody>
      </p:sp>
      <p:sp>
        <p:nvSpPr>
          <p:cNvPr id="2" name="Content Placeholder 2">
            <a:extLst>
              <a:ext uri="{FF2B5EF4-FFF2-40B4-BE49-F238E27FC236}">
                <a16:creationId xmlns:a16="http://schemas.microsoft.com/office/drawing/2014/main" id="{8942B6FF-5C5A-C43C-96D6-51D570E2CA62}"/>
              </a:ext>
            </a:extLst>
          </p:cNvPr>
          <p:cNvSpPr txBox="1">
            <a:spLocks/>
          </p:cNvSpPr>
          <p:nvPr/>
        </p:nvSpPr>
        <p:spPr>
          <a:xfrm>
            <a:off x="6673933" y="1784193"/>
            <a:ext cx="5292436" cy="28605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0432FF"/>
                </a:solidFill>
              </a:rPr>
              <a:t>Discussion/Q&amp;A</a:t>
            </a:r>
          </a:p>
          <a:p>
            <a:r>
              <a:rPr lang="en-US" dirty="0">
                <a:solidFill>
                  <a:srgbClr val="0432FF"/>
                </a:solidFill>
              </a:rPr>
              <a:t>Manual and R-based options</a:t>
            </a:r>
          </a:p>
          <a:p>
            <a:endParaRPr lang="en-US" sz="2800" dirty="0"/>
          </a:p>
        </p:txBody>
      </p:sp>
    </p:spTree>
    <p:extLst>
      <p:ext uri="{BB962C8B-B14F-4D97-AF65-F5344CB8AC3E}">
        <p14:creationId xmlns:p14="http://schemas.microsoft.com/office/powerpoint/2010/main" val="330782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pic>
        <p:nvPicPr>
          <p:cNvPr id="10" name="Picture 9">
            <a:extLst>
              <a:ext uri="{FF2B5EF4-FFF2-40B4-BE49-F238E27FC236}">
                <a16:creationId xmlns:a16="http://schemas.microsoft.com/office/drawing/2014/main" id="{BA9EA75B-1782-B943-A197-1F3CD5C534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218" y="1427451"/>
            <a:ext cx="10198835" cy="5289096"/>
          </a:xfrm>
          <a:prstGeom prst="rect">
            <a:avLst/>
          </a:prstGeom>
        </p:spPr>
      </p:pic>
      <p:pic>
        <p:nvPicPr>
          <p:cNvPr id="11" name="Picture 10">
            <a:extLst>
              <a:ext uri="{FF2B5EF4-FFF2-40B4-BE49-F238E27FC236}">
                <a16:creationId xmlns:a16="http://schemas.microsoft.com/office/drawing/2014/main" id="{F6F639F1-774E-044C-9B1F-79338353F1E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5907"/>
          <a:stretch/>
        </p:blipFill>
        <p:spPr>
          <a:xfrm>
            <a:off x="486217" y="2709881"/>
            <a:ext cx="9846666" cy="4015616"/>
          </a:xfrm>
          <a:prstGeom prst="rect">
            <a:avLst/>
          </a:prstGeom>
        </p:spPr>
      </p:pic>
      <p:pic>
        <p:nvPicPr>
          <p:cNvPr id="12" name="Picture 11">
            <a:extLst>
              <a:ext uri="{FF2B5EF4-FFF2-40B4-BE49-F238E27FC236}">
                <a16:creationId xmlns:a16="http://schemas.microsoft.com/office/drawing/2014/main" id="{FE06B969-806C-824B-9238-325C69300AD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6479" y="5430549"/>
            <a:ext cx="4278955" cy="1294948"/>
          </a:xfrm>
          <a:prstGeom prst="rect">
            <a:avLst/>
          </a:prstGeom>
        </p:spPr>
      </p:pic>
      <p:pic>
        <p:nvPicPr>
          <p:cNvPr id="13" name="Picture 12">
            <a:extLst>
              <a:ext uri="{FF2B5EF4-FFF2-40B4-BE49-F238E27FC236}">
                <a16:creationId xmlns:a16="http://schemas.microsoft.com/office/drawing/2014/main" id="{6497A6BE-16E0-D34C-888C-567629C64E2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3308" y="4275243"/>
            <a:ext cx="5032126" cy="1196797"/>
          </a:xfrm>
          <a:prstGeom prst="rect">
            <a:avLst/>
          </a:prstGeom>
        </p:spPr>
      </p:pic>
      <p:pic>
        <p:nvPicPr>
          <p:cNvPr id="14" name="Picture 13">
            <a:extLst>
              <a:ext uri="{FF2B5EF4-FFF2-40B4-BE49-F238E27FC236}">
                <a16:creationId xmlns:a16="http://schemas.microsoft.com/office/drawing/2014/main" id="{4C2F3CA6-B452-5C48-AF21-EFE642EB8FA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90349" y="2433511"/>
            <a:ext cx="3306791" cy="1115871"/>
          </a:xfrm>
          <a:prstGeom prst="rect">
            <a:avLst/>
          </a:prstGeom>
        </p:spPr>
      </p:pic>
      <p:pic>
        <p:nvPicPr>
          <p:cNvPr id="15" name="Picture 14">
            <a:extLst>
              <a:ext uri="{FF2B5EF4-FFF2-40B4-BE49-F238E27FC236}">
                <a16:creationId xmlns:a16="http://schemas.microsoft.com/office/drawing/2014/main" id="{2C8D8EAE-E707-FA4D-BF36-A72D32869986}"/>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33307" y="3193065"/>
            <a:ext cx="5032127" cy="1082178"/>
          </a:xfrm>
          <a:prstGeom prst="rect">
            <a:avLst/>
          </a:prstGeom>
        </p:spPr>
      </p:pic>
      <p:pic>
        <p:nvPicPr>
          <p:cNvPr id="16" name="Picture 15">
            <a:extLst>
              <a:ext uri="{FF2B5EF4-FFF2-40B4-BE49-F238E27FC236}">
                <a16:creationId xmlns:a16="http://schemas.microsoft.com/office/drawing/2014/main" id="{452F618F-1EE6-DC4C-87C7-67748D4957F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792" r="1979"/>
          <a:stretch/>
        </p:blipFill>
        <p:spPr>
          <a:xfrm>
            <a:off x="8089433" y="1418501"/>
            <a:ext cx="3676001" cy="178465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Other Data Aggregators</a:t>
            </a:r>
          </a:p>
        </p:txBody>
      </p:sp>
    </p:spTree>
    <p:extLst>
      <p:ext uri="{BB962C8B-B14F-4D97-AF65-F5344CB8AC3E}">
        <p14:creationId xmlns:p14="http://schemas.microsoft.com/office/powerpoint/2010/main" val="184014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04171"/>
            <a:ext cx="8541782" cy="4703962"/>
          </a:xfrm>
        </p:spPr>
        <p:txBody>
          <a:bodyPr>
            <a:normAutofit fontScale="92500" lnSpcReduction="10000"/>
          </a:bodyPr>
          <a:lstStyle/>
          <a:p>
            <a:r>
              <a:rPr lang="en-US" dirty="0">
                <a:latin typeface="+mn-lt"/>
              </a:rPr>
              <a:t>Monitoring shifts in biodiversity</a:t>
            </a:r>
          </a:p>
          <a:p>
            <a:r>
              <a:rPr lang="en-US" dirty="0">
                <a:latin typeface="+mn-lt"/>
              </a:rPr>
              <a:t>Tracking invasive species</a:t>
            </a:r>
          </a:p>
          <a:p>
            <a:r>
              <a:rPr lang="en-US" dirty="0">
                <a:latin typeface="+mn-lt"/>
              </a:rPr>
              <a:t>Ecological Niche Modeling, climate change</a:t>
            </a:r>
          </a:p>
          <a:p>
            <a:r>
              <a:rPr lang="en-US" dirty="0"/>
              <a:t>Past movements and climate change</a:t>
            </a:r>
          </a:p>
          <a:p>
            <a:r>
              <a:rPr lang="en-US" dirty="0"/>
              <a:t>Tracking phenological shifts</a:t>
            </a:r>
          </a:p>
          <a:p>
            <a:r>
              <a:rPr lang="en-US" dirty="0"/>
              <a:t>Landscape genetics</a:t>
            </a:r>
            <a:endParaRPr lang="en-US" dirty="0">
              <a:latin typeface="+mn-lt"/>
            </a:endParaRPr>
          </a:p>
          <a:p>
            <a:r>
              <a:rPr lang="en-US" dirty="0">
                <a:latin typeface="+mn-lt"/>
              </a:rPr>
              <a:t>Integration of ENM with phylogeny</a:t>
            </a:r>
          </a:p>
          <a:p>
            <a:r>
              <a:rPr lang="en-US" dirty="0"/>
              <a:t>Community phylogenetics/assembly</a:t>
            </a:r>
          </a:p>
          <a:p>
            <a:r>
              <a:rPr lang="en-US" dirty="0">
                <a:latin typeface="+mn-lt"/>
              </a:rPr>
              <a:t>Biogeography</a:t>
            </a:r>
          </a:p>
        </p:txBody>
      </p:sp>
      <p:pic>
        <p:nvPicPr>
          <p:cNvPr id="4" name="Picture 3" descr="orchid.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1330" y="5364163"/>
            <a:ext cx="1637270" cy="1524000"/>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18600" y="4758266"/>
            <a:ext cx="1549400" cy="2099734"/>
          </a:xfrm>
          <a:prstGeom prst="rect">
            <a:avLst/>
          </a:prstGeom>
        </p:spPr>
      </p:pic>
      <p:pic>
        <p:nvPicPr>
          <p:cNvPr id="6" name="Picture 5" descr="lep2.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04174" y="5808133"/>
            <a:ext cx="3377156" cy="1049866"/>
          </a:xfrm>
          <a:prstGeom prst="rect">
            <a:avLst/>
          </a:prstGeom>
        </p:spPr>
      </p:pic>
      <p:pic>
        <p:nvPicPr>
          <p:cNvPr id="7" name="Picture 6" descr="turtles.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524000" y="5808134"/>
            <a:ext cx="2580174" cy="1049867"/>
          </a:xfrm>
          <a:prstGeom prst="rect">
            <a:avLst/>
          </a:prstGeom>
        </p:spPr>
      </p:pic>
      <p:sp>
        <p:nvSpPr>
          <p:cNvPr id="9" name="Title 1"/>
          <p:cNvSpPr>
            <a:spLocks noGrp="1"/>
          </p:cNvSpPr>
          <p:nvPr>
            <p:ph type="title"/>
          </p:nvPr>
        </p:nvSpPr>
        <p:spPr>
          <a:xfrm>
            <a:off x="1524002" y="173069"/>
            <a:ext cx="9143999" cy="673599"/>
          </a:xfrm>
        </p:spPr>
        <p:txBody>
          <a:bodyPr>
            <a:normAutofit fontScale="90000"/>
          </a:bodyPr>
          <a:lstStyle/>
          <a:p>
            <a:r>
              <a:rPr lang="en-US" dirty="0">
                <a:solidFill>
                  <a:srgbClr val="008000"/>
                </a:solidFill>
              </a:rPr>
              <a:t>‘Big Data’ Research in Biodiversity Science</a:t>
            </a:r>
          </a:p>
        </p:txBody>
      </p:sp>
    </p:spTree>
    <p:extLst>
      <p:ext uri="{BB962C8B-B14F-4D97-AF65-F5344CB8AC3E}">
        <p14:creationId xmlns:p14="http://schemas.microsoft.com/office/powerpoint/2010/main" val="1996407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nd.jpg">
            <a:extLst>
              <a:ext uri="{FF2B5EF4-FFF2-40B4-BE49-F238E27FC236}">
                <a16:creationId xmlns:a16="http://schemas.microsoft.com/office/drawing/2014/main" id="{A6D08B6B-9682-6A44-8774-B3697068B3DF}"/>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46344"/>
          <a:stretch/>
        </p:blipFill>
        <p:spPr>
          <a:xfrm>
            <a:off x="0" y="0"/>
            <a:ext cx="12192000" cy="1371600"/>
          </a:xfrm>
          <a:prstGeom prst="rect">
            <a:avLst/>
          </a:prstGeom>
        </p:spPr>
      </p:pic>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Overview of Day’s Activities</a:t>
            </a:r>
          </a:p>
        </p:txBody>
      </p:sp>
      <p:sp>
        <p:nvSpPr>
          <p:cNvPr id="7" name="Content Placeholder 2">
            <a:extLst>
              <a:ext uri="{FF2B5EF4-FFF2-40B4-BE49-F238E27FC236}">
                <a16:creationId xmlns:a16="http://schemas.microsoft.com/office/drawing/2014/main" id="{0AF2156D-4006-2242-9858-868EDD2E30CB}"/>
              </a:ext>
            </a:extLst>
          </p:cNvPr>
          <p:cNvSpPr txBox="1">
            <a:spLocks/>
          </p:cNvSpPr>
          <p:nvPr/>
        </p:nvSpPr>
        <p:spPr>
          <a:xfrm>
            <a:off x="1715361" y="1867412"/>
            <a:ext cx="8767802" cy="4878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p>
        </p:txBody>
      </p:sp>
      <p:sp>
        <p:nvSpPr>
          <p:cNvPr id="3" name="Rectangle 2">
            <a:extLst>
              <a:ext uri="{FF2B5EF4-FFF2-40B4-BE49-F238E27FC236}">
                <a16:creationId xmlns:a16="http://schemas.microsoft.com/office/drawing/2014/main" id="{D951CE0D-BE5E-755B-6EAD-2B786C52F532}"/>
              </a:ext>
            </a:extLst>
          </p:cNvPr>
          <p:cNvSpPr/>
          <p:nvPr/>
        </p:nvSpPr>
        <p:spPr>
          <a:xfrm>
            <a:off x="1520042" y="1555668"/>
            <a:ext cx="10272156" cy="5044001"/>
          </a:xfrm>
          <a:prstGeom prst="rect">
            <a:avLst/>
          </a:prstGeom>
        </p:spPr>
        <p:txBody>
          <a:bodyPr wrap="square">
            <a:spAutoFit/>
          </a:bodyPr>
          <a:lstStyle/>
          <a:p>
            <a:r>
              <a:rPr lang="en-US" sz="2600" dirty="0">
                <a:latin typeface="Times New Roman" panose="02020603050405020304" pitchFamily="18" charset="0"/>
                <a:cs typeface="Times New Roman" panose="02020603050405020304" pitchFamily="18" charset="0"/>
              </a:rPr>
              <a:t>8:00		Welcome and Overview of the Workshop – Pam</a:t>
            </a:r>
          </a:p>
          <a:p>
            <a:r>
              <a:rPr lang="en-US" sz="2600" dirty="0">
                <a:latin typeface="Times New Roman" panose="02020603050405020304" pitchFamily="18" charset="0"/>
                <a:cs typeface="Times New Roman" panose="02020603050405020304" pitchFamily="18" charset="0"/>
              </a:rPr>
              <a:t>8:15		Darwin Core and Data Fields – Pam</a:t>
            </a:r>
          </a:p>
          <a:p>
            <a:r>
              <a:rPr lang="en-US" sz="2600" dirty="0">
                <a:latin typeface="Times New Roman" panose="02020603050405020304" pitchFamily="18" charset="0"/>
                <a:cs typeface="Times New Roman" panose="02020603050405020304" pitchFamily="18" charset="0"/>
              </a:rPr>
              <a:t>8:30		Data Downloading Overview – Makenzie</a:t>
            </a:r>
          </a:p>
          <a:p>
            <a:r>
              <a:rPr lang="en-US" sz="2600" dirty="0">
                <a:latin typeface="Times New Roman" panose="02020603050405020304" pitchFamily="18" charset="0"/>
                <a:cs typeface="Times New Roman" panose="02020603050405020304" pitchFamily="18" charset="0"/>
              </a:rPr>
              <a:t>9:00	</a:t>
            </a:r>
            <a:r>
              <a:rPr lang="en-US" sz="2600" b="1" i="1" dirty="0">
                <a:latin typeface="Times New Roman" panose="02020603050405020304" pitchFamily="18" charset="0"/>
                <a:cs typeface="Times New Roman" panose="02020603050405020304" pitchFamily="18" charset="0"/>
              </a:rPr>
              <a:t>	Activity</a:t>
            </a:r>
            <a:r>
              <a:rPr lang="en-US" sz="2600" i="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Manual Data Downloads, </a:t>
            </a:r>
            <a:r>
              <a:rPr lang="en-US" sz="2600" dirty="0" err="1">
                <a:latin typeface="Times New Roman" panose="02020603050405020304" pitchFamily="18" charset="0"/>
                <a:cs typeface="Times New Roman" panose="02020603050405020304" pitchFamily="18" charset="0"/>
              </a:rPr>
              <a:t>iDigBio</a:t>
            </a:r>
            <a:r>
              <a:rPr lang="en-US" sz="2600" dirty="0">
                <a:latin typeface="Times New Roman" panose="02020603050405020304" pitchFamily="18" charset="0"/>
                <a:cs typeface="Times New Roman" panose="02020603050405020304" pitchFamily="18" charset="0"/>
              </a:rPr>
              <a:t> Portal – Lauren</a:t>
            </a:r>
          </a:p>
          <a:p>
            <a:r>
              <a:rPr lang="en-US" sz="2600" dirty="0">
                <a:latin typeface="Times New Roman" panose="02020603050405020304" pitchFamily="18" charset="0"/>
                <a:cs typeface="Times New Roman" panose="02020603050405020304" pitchFamily="18" charset="0"/>
              </a:rPr>
              <a:t>9:30	</a:t>
            </a:r>
            <a:r>
              <a:rPr lang="en-US" sz="2600" b="1" i="1" dirty="0">
                <a:latin typeface="Times New Roman" panose="02020603050405020304" pitchFamily="18" charset="0"/>
                <a:cs typeface="Times New Roman" panose="02020603050405020304" pitchFamily="18" charset="0"/>
              </a:rPr>
              <a:t>	Activity</a:t>
            </a:r>
            <a:r>
              <a:rPr lang="en-US" sz="2600" i="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R-based Data Downloads – Shelly</a:t>
            </a:r>
          </a:p>
          <a:p>
            <a:r>
              <a:rPr lang="en-US" sz="2600" dirty="0">
                <a:latin typeface="Times New Roman" panose="02020603050405020304" pitchFamily="18" charset="0"/>
                <a:cs typeface="Times New Roman" panose="02020603050405020304" pitchFamily="18" charset="0"/>
              </a:rPr>
              <a:t>9:45		Data Cleaning Overview – JT</a:t>
            </a:r>
          </a:p>
          <a:p>
            <a:r>
              <a:rPr lang="en-US" sz="2600" b="1" dirty="0">
                <a:latin typeface="Times New Roman" panose="02020603050405020304" pitchFamily="18" charset="0"/>
                <a:cs typeface="Times New Roman" panose="02020603050405020304" pitchFamily="18" charset="0"/>
              </a:rPr>
              <a:t>10:00		Break</a:t>
            </a:r>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10:30</a:t>
            </a:r>
            <a:r>
              <a:rPr lang="en-US" sz="2600" b="1" i="1" dirty="0">
                <a:latin typeface="Times New Roman" panose="02020603050405020304" pitchFamily="18" charset="0"/>
                <a:cs typeface="Times New Roman" panose="02020603050405020304" pitchFamily="18" charset="0"/>
              </a:rPr>
              <a:t>		Activity</a:t>
            </a:r>
            <a:r>
              <a:rPr lang="en-US" sz="2600" dirty="0">
                <a:latin typeface="Times New Roman" panose="02020603050405020304" pitchFamily="18" charset="0"/>
                <a:cs typeface="Times New Roman" panose="02020603050405020304" pitchFamily="18" charset="0"/>
              </a:rPr>
              <a:t>: Data Cleaning (A) Manual (JT)</a:t>
            </a:r>
          </a:p>
          <a:p>
            <a:r>
              <a:rPr lang="en-US" sz="2600" dirty="0">
                <a:latin typeface="Times New Roman" panose="02020603050405020304" pitchFamily="18" charset="0"/>
                <a:cs typeface="Times New Roman" panose="02020603050405020304" pitchFamily="18" charset="0"/>
              </a:rPr>
              <a:t>                                       		      (B) R-based (Shelly)</a:t>
            </a:r>
          </a:p>
          <a:p>
            <a:r>
              <a:rPr lang="en-US" sz="2600" dirty="0">
                <a:latin typeface="Times New Roman" panose="02020603050405020304" pitchFamily="18" charset="0"/>
                <a:cs typeface="Times New Roman" panose="02020603050405020304" pitchFamily="18" charset="0"/>
              </a:rPr>
              <a:t>11:00		Georeferencing Overview – Lauren</a:t>
            </a:r>
          </a:p>
          <a:p>
            <a:r>
              <a:rPr lang="en-US" sz="2600" dirty="0">
                <a:latin typeface="Times New Roman" panose="02020603050405020304" pitchFamily="18" charset="0"/>
                <a:cs typeface="Times New Roman" panose="02020603050405020304" pitchFamily="18" charset="0"/>
              </a:rPr>
              <a:t>11:15</a:t>
            </a:r>
            <a:r>
              <a:rPr lang="en-US" sz="2600" b="1" i="1" dirty="0">
                <a:latin typeface="Times New Roman" panose="02020603050405020304" pitchFamily="18" charset="0"/>
                <a:cs typeface="Times New Roman" panose="02020603050405020304" pitchFamily="18" charset="0"/>
              </a:rPr>
              <a:t>		Activity</a:t>
            </a:r>
            <a:r>
              <a:rPr lang="en-US" sz="2600" b="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Georeferencing (A) Manual (Lauren)</a:t>
            </a:r>
          </a:p>
          <a:p>
            <a:r>
              <a:rPr lang="en-US" sz="2600" dirty="0">
                <a:latin typeface="Times New Roman" panose="02020603050405020304" pitchFamily="18" charset="0"/>
                <a:cs typeface="Times New Roman" panose="02020603050405020304" pitchFamily="18" charset="0"/>
              </a:rPr>
              <a:t>                                         			  (B) R-based (Makenzie)</a:t>
            </a:r>
          </a:p>
        </p:txBody>
      </p:sp>
    </p:spTree>
    <p:extLst>
      <p:ext uri="{BB962C8B-B14F-4D97-AF65-F5344CB8AC3E}">
        <p14:creationId xmlns:p14="http://schemas.microsoft.com/office/powerpoint/2010/main" val="276713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nd.jpg">
            <a:extLst>
              <a:ext uri="{FF2B5EF4-FFF2-40B4-BE49-F238E27FC236}">
                <a16:creationId xmlns:a16="http://schemas.microsoft.com/office/drawing/2014/main" id="{A6D08B6B-9682-6A44-8774-B3697068B3DF}"/>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46344"/>
          <a:stretch/>
        </p:blipFill>
        <p:spPr>
          <a:xfrm>
            <a:off x="0" y="0"/>
            <a:ext cx="12192000" cy="1371600"/>
          </a:xfrm>
          <a:prstGeom prst="rect">
            <a:avLst/>
          </a:prstGeom>
        </p:spPr>
      </p:pic>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Overview of Day’s Activities</a:t>
            </a:r>
          </a:p>
        </p:txBody>
      </p:sp>
      <p:sp>
        <p:nvSpPr>
          <p:cNvPr id="7" name="Content Placeholder 2">
            <a:extLst>
              <a:ext uri="{FF2B5EF4-FFF2-40B4-BE49-F238E27FC236}">
                <a16:creationId xmlns:a16="http://schemas.microsoft.com/office/drawing/2014/main" id="{0AF2156D-4006-2242-9858-868EDD2E30CB}"/>
              </a:ext>
            </a:extLst>
          </p:cNvPr>
          <p:cNvSpPr txBox="1">
            <a:spLocks/>
          </p:cNvSpPr>
          <p:nvPr/>
        </p:nvSpPr>
        <p:spPr>
          <a:xfrm>
            <a:off x="1715361" y="1867412"/>
            <a:ext cx="8767802" cy="4878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p>
        </p:txBody>
      </p:sp>
      <p:sp>
        <p:nvSpPr>
          <p:cNvPr id="3" name="Rectangle 2">
            <a:extLst>
              <a:ext uri="{FF2B5EF4-FFF2-40B4-BE49-F238E27FC236}">
                <a16:creationId xmlns:a16="http://schemas.microsoft.com/office/drawing/2014/main" id="{D951CE0D-BE5E-755B-6EAD-2B786C52F532}"/>
              </a:ext>
            </a:extLst>
          </p:cNvPr>
          <p:cNvSpPr/>
          <p:nvPr/>
        </p:nvSpPr>
        <p:spPr>
          <a:xfrm>
            <a:off x="1708837" y="1371600"/>
            <a:ext cx="9738976" cy="5509200"/>
          </a:xfrm>
          <a:prstGeom prst="rect">
            <a:avLst/>
          </a:prstGeom>
        </p:spPr>
        <p:txBody>
          <a:bodyPr wrap="square">
            <a:spAutoFit/>
          </a:bodyPr>
          <a:lstStyle/>
          <a:p>
            <a:r>
              <a:rPr lang="en-US" sz="2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12:15		Lunch</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1:00		Climatic Processing Overview –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1:20	</a:t>
            </a:r>
            <a:r>
              <a:rPr lang="en-US" sz="2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Activity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Climatic Processing – (A) Manual (Elizabeth)</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(B) R-based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2:00		Ecological Niche Overview – Makenzie</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2:15		ENM Settings Overview – JT</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2:30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Activity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Ecological Niche Modeling (A) Manual (Elizabeth)</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(B) R-based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3:00		Break</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3:30		Interpreting ENMs Overview –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3:40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Activity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Interpreting ENMs (A) Manual (Elizabeth/Lauren/Makenzie)</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(B) R-based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4:00		Post-ENM analysis –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4:15		</a:t>
            </a:r>
            <a:r>
              <a:rPr lang="en-US" sz="2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BiotaPhy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An Overview – Doug/Maria</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4:30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Wrap-up and Q&amp;A</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5:00		End</a:t>
            </a:r>
            <a:r>
              <a:rPr lang="en-US" sz="2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25353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nd.jpg">
            <a:extLst>
              <a:ext uri="{FF2B5EF4-FFF2-40B4-BE49-F238E27FC236}">
                <a16:creationId xmlns:a16="http://schemas.microsoft.com/office/drawing/2014/main" id="{FB3F1229-E600-6A4D-9FBC-963188663298}"/>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217851" y="1673129"/>
            <a:ext cx="9392356" cy="5184871"/>
          </a:xfrm>
        </p:spPr>
        <p:txBody>
          <a:bodyPr>
            <a:normAutofit fontScale="85000" lnSpcReduction="10000"/>
          </a:bodyPr>
          <a:lstStyle/>
          <a:p>
            <a:r>
              <a:rPr lang="en-US" dirty="0"/>
              <a:t>Pam Soltis</a:t>
            </a:r>
          </a:p>
          <a:p>
            <a:r>
              <a:rPr lang="en-US" dirty="0"/>
              <a:t>Makenzie Mabry</a:t>
            </a:r>
          </a:p>
          <a:p>
            <a:r>
              <a:rPr lang="en-US" dirty="0"/>
              <a:t>Lauren Gillett</a:t>
            </a:r>
          </a:p>
          <a:p>
            <a:r>
              <a:rPr lang="en-US" dirty="0"/>
              <a:t>Shelly Gaynor</a:t>
            </a:r>
          </a:p>
          <a:p>
            <a:r>
              <a:rPr lang="en-US" dirty="0"/>
              <a:t>JT Miller</a:t>
            </a:r>
          </a:p>
          <a:p>
            <a:r>
              <a:rPr lang="en-US" dirty="0"/>
              <a:t>Elizabeth White</a:t>
            </a:r>
          </a:p>
          <a:p>
            <a:r>
              <a:rPr lang="en-US" dirty="0"/>
              <a:t>Maria Cortez</a:t>
            </a:r>
          </a:p>
          <a:p>
            <a:r>
              <a:rPr lang="en-US" dirty="0"/>
              <a:t>Doug Soltis</a:t>
            </a:r>
          </a:p>
          <a:p>
            <a:r>
              <a:rPr lang="en-US" u="none" strike="noStrike" dirty="0">
                <a:solidFill>
                  <a:srgbClr val="000000"/>
                </a:solidFill>
                <a:effectLst/>
                <a:ea typeface="Times New Roman" panose="02020603050405020304" pitchFamily="18" charset="0"/>
              </a:rPr>
              <a:t>Malu Ore </a:t>
            </a:r>
            <a:r>
              <a:rPr lang="en-US" u="none" strike="noStrike" dirty="0" err="1">
                <a:solidFill>
                  <a:srgbClr val="000000"/>
                </a:solidFill>
                <a:effectLst/>
                <a:ea typeface="Times New Roman" panose="02020603050405020304" pitchFamily="18" charset="0"/>
              </a:rPr>
              <a:t>Rengifo</a:t>
            </a:r>
            <a:r>
              <a:rPr lang="en-US" dirty="0">
                <a:effectLst/>
              </a:rPr>
              <a:t> </a:t>
            </a:r>
            <a:endParaRPr lang="en-US" dirty="0"/>
          </a:p>
          <a:p>
            <a:r>
              <a:rPr lang="en-US" dirty="0"/>
              <a:t>Contributions from many previous lab members/colleagues:</a:t>
            </a:r>
          </a:p>
          <a:p>
            <a:pPr lvl="1"/>
            <a:r>
              <a:rPr lang="en-US" sz="2400" dirty="0"/>
              <a:t>Blaine Marchant, Charlotte Germain-Aubrey, Andre Naranjo, Anthony Melton, Tal Kinser, Mike </a:t>
            </a:r>
            <a:r>
              <a:rPr lang="en-US" sz="2400" dirty="0" err="1"/>
              <a:t>Belitz</a:t>
            </a:r>
            <a:r>
              <a:rPr lang="en-US" sz="2400" dirty="0"/>
              <a:t>, Rhett </a:t>
            </a:r>
            <a:r>
              <a:rPr lang="en-US" sz="2400" dirty="0" err="1"/>
              <a:t>Rautsaw</a:t>
            </a:r>
            <a:r>
              <a:rPr lang="en-US" sz="2400" dirty="0"/>
              <a:t>, Jo</a:t>
            </a:r>
            <a:r>
              <a:rPr lang="pt-BR" sz="2400" dirty="0" err="1"/>
              <a:t>ão</a:t>
            </a:r>
            <a:r>
              <a:rPr lang="pt-BR" sz="2400" dirty="0"/>
              <a:t> Vidal, Jr.</a:t>
            </a:r>
            <a:endParaRPr lang="en-US" sz="2400" dirty="0"/>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Workshop Leaders</a:t>
            </a:r>
          </a:p>
        </p:txBody>
      </p:sp>
      <p:pic>
        <p:nvPicPr>
          <p:cNvPr id="7" name="Picture 6">
            <a:extLst>
              <a:ext uri="{FF2B5EF4-FFF2-40B4-BE49-F238E27FC236}">
                <a16:creationId xmlns:a16="http://schemas.microsoft.com/office/drawing/2014/main" id="{DD615EE9-D006-D546-A87F-79DFD7B30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0207" y="2032852"/>
            <a:ext cx="2483157" cy="817625"/>
          </a:xfrm>
          <a:prstGeom prst="rect">
            <a:avLst/>
          </a:prstGeom>
        </p:spPr>
      </p:pic>
      <p:pic>
        <p:nvPicPr>
          <p:cNvPr id="8" name="Picture 7">
            <a:extLst>
              <a:ext uri="{FF2B5EF4-FFF2-40B4-BE49-F238E27FC236}">
                <a16:creationId xmlns:a16="http://schemas.microsoft.com/office/drawing/2014/main" id="{A53B6CCE-F70E-4D45-9665-419871442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5654" y="2961572"/>
            <a:ext cx="3107710" cy="570257"/>
          </a:xfrm>
          <a:prstGeom prst="rect">
            <a:avLst/>
          </a:prstGeom>
        </p:spPr>
      </p:pic>
      <p:pic>
        <p:nvPicPr>
          <p:cNvPr id="9" name="Picture 8" descr="Screen shot 2012-07-11 at 7.23.30 AM.png">
            <a:extLst>
              <a:ext uri="{FF2B5EF4-FFF2-40B4-BE49-F238E27FC236}">
                <a16:creationId xmlns:a16="http://schemas.microsoft.com/office/drawing/2014/main" id="{0C412169-FAF0-4B4B-8512-7EE7F47D7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9898" y="3642925"/>
            <a:ext cx="1496396" cy="1019420"/>
          </a:xfrm>
          <a:prstGeom prst="rect">
            <a:avLst/>
          </a:prstGeom>
        </p:spPr>
      </p:pic>
      <p:pic>
        <p:nvPicPr>
          <p:cNvPr id="10" name="Picture 6" descr="https://www.idigbio.org/wiki/_media/idigbio_logo_rgb.png">
            <a:extLst>
              <a:ext uri="{FF2B5EF4-FFF2-40B4-BE49-F238E27FC236}">
                <a16:creationId xmlns:a16="http://schemas.microsoft.com/office/drawing/2014/main" id="{7B246B3A-F076-0E4D-A842-565965EDF4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57079" y="4825239"/>
            <a:ext cx="3299215" cy="101942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EA9484-644D-EC48-83CD-C699498E8B46}"/>
              </a:ext>
            </a:extLst>
          </p:cNvPr>
          <p:cNvSpPr txBox="1"/>
          <p:nvPr/>
        </p:nvSpPr>
        <p:spPr>
          <a:xfrm>
            <a:off x="9851523" y="5955755"/>
            <a:ext cx="2204771" cy="769441"/>
          </a:xfrm>
          <a:prstGeom prst="rect">
            <a:avLst/>
          </a:prstGeom>
          <a:noFill/>
        </p:spPr>
        <p:txBody>
          <a:bodyPr wrap="none" rtlCol="0">
            <a:spAutoFit/>
          </a:bodyPr>
          <a:lstStyle/>
          <a:p>
            <a:r>
              <a:rPr lang="en-US" sz="4400" dirty="0" err="1">
                <a:solidFill>
                  <a:srgbClr val="009051"/>
                </a:solidFill>
              </a:rPr>
              <a:t>BiotaPhy</a:t>
            </a:r>
            <a:endParaRPr lang="en-US" sz="4400" dirty="0">
              <a:solidFill>
                <a:srgbClr val="009051"/>
              </a:solidFill>
            </a:endParaRPr>
          </a:p>
        </p:txBody>
      </p:sp>
    </p:spTree>
    <p:extLst>
      <p:ext uri="{BB962C8B-B14F-4D97-AF65-F5344CB8AC3E}">
        <p14:creationId xmlns:p14="http://schemas.microsoft.com/office/powerpoint/2010/main" val="2046300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nd.jpg">
            <a:extLst>
              <a:ext uri="{FF2B5EF4-FFF2-40B4-BE49-F238E27FC236}">
                <a16:creationId xmlns:a16="http://schemas.microsoft.com/office/drawing/2014/main" id="{FB3F1229-E600-6A4D-9FBC-963188663298}"/>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217852" y="1785944"/>
            <a:ext cx="8767802" cy="5072055"/>
          </a:xfrm>
        </p:spPr>
        <p:txBody>
          <a:bodyPr>
            <a:normAutofit/>
          </a:bodyPr>
          <a:lstStyle/>
          <a:p>
            <a:r>
              <a:rPr lang="en-US" dirty="0"/>
              <a:t>Dropbox folder</a:t>
            </a:r>
          </a:p>
          <a:p>
            <a:pPr lvl="1"/>
            <a:r>
              <a:rPr lang="en-US"/>
              <a:t>Word </a:t>
            </a:r>
            <a:r>
              <a:rPr lang="en-US" dirty="0"/>
              <a:t>doc with schedule and instructions</a:t>
            </a:r>
          </a:p>
          <a:p>
            <a:pPr lvl="1"/>
            <a:r>
              <a:rPr lang="en-US" dirty="0"/>
              <a:t>Presentations folder</a:t>
            </a:r>
          </a:p>
          <a:p>
            <a:pPr lvl="1"/>
            <a:r>
              <a:rPr lang="en-US" dirty="0"/>
              <a:t>Demos folder</a:t>
            </a:r>
          </a:p>
          <a:p>
            <a:r>
              <a:rPr lang="en-US" dirty="0"/>
              <a:t>Workshop evaluation survey</a:t>
            </a:r>
          </a:p>
          <a:p>
            <a:pPr lvl="1"/>
            <a:r>
              <a:rPr lang="en-US" dirty="0"/>
              <a:t>by email</a:t>
            </a:r>
          </a:p>
          <a:p>
            <a:r>
              <a:rPr lang="en-US" dirty="0"/>
              <a:t>Pace/breaks</a:t>
            </a:r>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Logistics</a:t>
            </a:r>
          </a:p>
        </p:txBody>
      </p:sp>
    </p:spTree>
    <p:extLst>
      <p:ext uri="{BB962C8B-B14F-4D97-AF65-F5344CB8AC3E}">
        <p14:creationId xmlns:p14="http://schemas.microsoft.com/office/powerpoint/2010/main" val="608783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139652a1-sized.jpg">
            <a:extLst>
              <a:ext uri="{FF2B5EF4-FFF2-40B4-BE49-F238E27FC236}">
                <a16:creationId xmlns:a16="http://schemas.microsoft.com/office/drawing/2014/main" id="{1D4B6499-65F7-2E48-BB44-662088AF622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208738">
            <a:off x="7644057" y="978250"/>
            <a:ext cx="3609641" cy="52026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6686E5AE-C53C-0543-BA90-BFDFE09D99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2239" y="548045"/>
            <a:ext cx="4235015" cy="4992368"/>
          </a:xfrm>
          <a:prstGeom prst="rect">
            <a:avLst/>
          </a:prstGeom>
        </p:spPr>
      </p:pic>
      <p:pic>
        <p:nvPicPr>
          <p:cNvPr id="9" name="Picture 8" descr="magnolia.jpg">
            <a:extLst>
              <a:ext uri="{FF2B5EF4-FFF2-40B4-BE49-F238E27FC236}">
                <a16:creationId xmlns:a16="http://schemas.microsoft.com/office/drawing/2014/main" id="{7EAF9EC0-14C2-DA41-9A97-537726B619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086107">
            <a:off x="1068470" y="1115906"/>
            <a:ext cx="3779833" cy="4984287"/>
          </a:xfrm>
          <a:prstGeom prst="rect">
            <a:avLst/>
          </a:prstGeom>
        </p:spPr>
      </p:pic>
    </p:spTree>
    <p:extLst>
      <p:ext uri="{BB962C8B-B14F-4D97-AF65-F5344CB8AC3E}">
        <p14:creationId xmlns:p14="http://schemas.microsoft.com/office/powerpoint/2010/main" val="60028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0581" y="3107001"/>
            <a:ext cx="6842760" cy="3750999"/>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3" y="1298576"/>
            <a:ext cx="6309937" cy="2839471"/>
          </a:xfrm>
          <a:prstGeom prst="rect">
            <a:avLst/>
          </a:prstGeom>
        </p:spPr>
      </p:pic>
      <p:sp>
        <p:nvSpPr>
          <p:cNvPr id="7" name="TextBox 6"/>
          <p:cNvSpPr txBox="1"/>
          <p:nvPr/>
        </p:nvSpPr>
        <p:spPr>
          <a:xfrm>
            <a:off x="6315920" y="1769775"/>
            <a:ext cx="4352081" cy="954107"/>
          </a:xfrm>
          <a:prstGeom prst="rect">
            <a:avLst/>
          </a:prstGeom>
          <a:noFill/>
        </p:spPr>
        <p:txBody>
          <a:bodyPr wrap="square" rtlCol="0">
            <a:spAutoFit/>
          </a:bodyPr>
          <a:lstStyle/>
          <a:p>
            <a:r>
              <a:rPr lang="en-US" sz="2800" dirty="0"/>
              <a:t>3,400 herbaria</a:t>
            </a:r>
          </a:p>
          <a:p>
            <a:r>
              <a:rPr lang="en-US" sz="2800" dirty="0"/>
              <a:t>400,000,000 specimens!</a:t>
            </a:r>
          </a:p>
        </p:txBody>
      </p:sp>
      <p:sp>
        <p:nvSpPr>
          <p:cNvPr id="9" name="Rectangle 8">
            <a:extLst>
              <a:ext uri="{FF2B5EF4-FFF2-40B4-BE49-F238E27FC236}">
                <a16:creationId xmlns:a16="http://schemas.microsoft.com/office/drawing/2014/main" id="{EBD7AFEE-A603-354C-BA40-B37F8AE47ED7}"/>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Herbaria Worldwide</a:t>
            </a:r>
          </a:p>
        </p:txBody>
      </p:sp>
    </p:spTree>
    <p:extLst>
      <p:ext uri="{BB962C8B-B14F-4D97-AF65-F5344CB8AC3E}">
        <p14:creationId xmlns:p14="http://schemas.microsoft.com/office/powerpoint/2010/main" val="278897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0" y="4844696"/>
            <a:ext cx="4208788" cy="2062103"/>
          </a:xfrm>
          <a:prstGeom prst="rect">
            <a:avLst/>
          </a:prstGeom>
          <a:noFill/>
        </p:spPr>
        <p:txBody>
          <a:bodyPr wrap="square" rtlCol="0">
            <a:spAutoFit/>
          </a:bodyPr>
          <a:lstStyle/>
          <a:p>
            <a:pPr algn="ctr" defTabSz="914377"/>
            <a:r>
              <a:rPr lang="en-US" sz="3200" dirty="0">
                <a:solidFill>
                  <a:prstClr val="black"/>
                </a:solidFill>
                <a:latin typeface="Calibri"/>
              </a:rPr>
              <a:t>1-2 billion specimens </a:t>
            </a:r>
          </a:p>
          <a:p>
            <a:pPr algn="ctr" defTabSz="914377"/>
            <a:r>
              <a:rPr lang="en-US" sz="3200" dirty="0">
                <a:solidFill>
                  <a:prstClr val="black"/>
                </a:solidFill>
                <a:latin typeface="Calibri"/>
              </a:rPr>
              <a:t>in the US</a:t>
            </a:r>
          </a:p>
          <a:p>
            <a:pPr algn="ctr" defTabSz="914377"/>
            <a:r>
              <a:rPr lang="en-US" sz="3200" dirty="0">
                <a:solidFill>
                  <a:prstClr val="black"/>
                </a:solidFill>
                <a:latin typeface="Calibri"/>
              </a:rPr>
              <a:t>3-4 billion specimens worldwide</a:t>
            </a:r>
          </a:p>
        </p:txBody>
      </p:sp>
      <p:sp>
        <p:nvSpPr>
          <p:cNvPr id="14" name="TextBox 13"/>
          <p:cNvSpPr txBox="1"/>
          <p:nvPr/>
        </p:nvSpPr>
        <p:spPr>
          <a:xfrm>
            <a:off x="6669809" y="1518340"/>
            <a:ext cx="5145193" cy="1569660"/>
          </a:xfrm>
          <a:prstGeom prst="rect">
            <a:avLst/>
          </a:prstGeom>
          <a:noFill/>
        </p:spPr>
        <p:txBody>
          <a:bodyPr wrap="square" rtlCol="0">
            <a:spAutoFit/>
          </a:bodyPr>
          <a:lstStyle/>
          <a:p>
            <a:pPr algn="ctr" defTabSz="914377"/>
            <a:r>
              <a:rPr lang="en-US" sz="3200" dirty="0">
                <a:solidFill>
                  <a:prstClr val="black"/>
                </a:solidFill>
                <a:latin typeface="Calibri"/>
              </a:rPr>
              <a:t>~1600 natural history collections in the US, thousands in the world</a:t>
            </a:r>
          </a:p>
        </p:txBody>
      </p:sp>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5" name="Rectangle 14">
            <a:extLst>
              <a:ext uri="{FF2B5EF4-FFF2-40B4-BE49-F238E27FC236}">
                <a16:creationId xmlns:a16="http://schemas.microsoft.com/office/drawing/2014/main" id="{87AAF589-6CE1-6343-8D6D-063341A50112}"/>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Natural History Collections</a:t>
            </a:r>
          </a:p>
        </p:txBody>
      </p:sp>
    </p:spTree>
    <p:extLst>
      <p:ext uri="{BB962C8B-B14F-4D97-AF65-F5344CB8AC3E}">
        <p14:creationId xmlns:p14="http://schemas.microsoft.com/office/powerpoint/2010/main" val="824712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inneaus---young_thumb"/>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353" y="1449281"/>
            <a:ext cx="3504146" cy="533852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F77676B-D3F7-464B-9121-6A97F4B9DE25}"/>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Systematics &amp; Taxonomy</a:t>
            </a:r>
          </a:p>
        </p:txBody>
      </p:sp>
      <p:sp>
        <p:nvSpPr>
          <p:cNvPr id="8" name="TextBox 7">
            <a:extLst>
              <a:ext uri="{FF2B5EF4-FFF2-40B4-BE49-F238E27FC236}">
                <a16:creationId xmlns:a16="http://schemas.microsoft.com/office/drawing/2014/main" id="{021E1BB4-382C-1A4B-9BA6-9B43A40F2E85}"/>
              </a:ext>
            </a:extLst>
          </p:cNvPr>
          <p:cNvSpPr txBox="1"/>
          <p:nvPr/>
        </p:nvSpPr>
        <p:spPr>
          <a:xfrm>
            <a:off x="3680051" y="6299848"/>
            <a:ext cx="4450514" cy="487954"/>
          </a:xfrm>
          <a:prstGeom prst="rect">
            <a:avLst/>
          </a:prstGeom>
          <a:noFill/>
        </p:spPr>
        <p:txBody>
          <a:bodyPr wrap="none" rtlCol="0">
            <a:spAutoFit/>
          </a:bodyPr>
          <a:lstStyle/>
          <a:p>
            <a:r>
              <a:rPr lang="en-US" sz="2571" dirty="0">
                <a:solidFill>
                  <a:prstClr val="black"/>
                </a:solidFill>
              </a:rPr>
              <a:t>Carl </a:t>
            </a:r>
            <a:r>
              <a:rPr lang="en-US" sz="2571" dirty="0" err="1">
                <a:solidFill>
                  <a:prstClr val="black"/>
                </a:solidFill>
              </a:rPr>
              <a:t>Linné</a:t>
            </a:r>
            <a:r>
              <a:rPr lang="en-US" sz="2571" dirty="0">
                <a:solidFill>
                  <a:prstClr val="black"/>
                </a:solidFill>
              </a:rPr>
              <a:t>, aka </a:t>
            </a:r>
            <a:r>
              <a:rPr lang="en-US" sz="2571" dirty="0" err="1">
                <a:solidFill>
                  <a:prstClr val="black"/>
                </a:solidFill>
              </a:rPr>
              <a:t>Carolus</a:t>
            </a:r>
            <a:r>
              <a:rPr lang="en-US" sz="2571" dirty="0">
                <a:solidFill>
                  <a:prstClr val="black"/>
                </a:solidFill>
              </a:rPr>
              <a:t> Linnaeus</a:t>
            </a:r>
          </a:p>
        </p:txBody>
      </p:sp>
      <p:pic>
        <p:nvPicPr>
          <p:cNvPr id="12" name="Picture 11">
            <a:extLst>
              <a:ext uri="{FF2B5EF4-FFF2-40B4-BE49-F238E27FC236}">
                <a16:creationId xmlns:a16="http://schemas.microsoft.com/office/drawing/2014/main" id="{AB361C27-33F2-7D4C-A19A-B4996B9634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3092" y="1449281"/>
            <a:ext cx="3836879" cy="4589569"/>
          </a:xfrm>
          <a:prstGeom prst="rect">
            <a:avLst/>
          </a:prstGeom>
        </p:spPr>
      </p:pic>
      <p:sp>
        <p:nvSpPr>
          <p:cNvPr id="14" name="TextBox 13">
            <a:extLst>
              <a:ext uri="{FF2B5EF4-FFF2-40B4-BE49-F238E27FC236}">
                <a16:creationId xmlns:a16="http://schemas.microsoft.com/office/drawing/2014/main" id="{CF4EE0BB-19BE-4A41-9004-974EDFE632B0}"/>
              </a:ext>
            </a:extLst>
          </p:cNvPr>
          <p:cNvSpPr txBox="1"/>
          <p:nvPr/>
        </p:nvSpPr>
        <p:spPr>
          <a:xfrm>
            <a:off x="7817766" y="5550896"/>
            <a:ext cx="3591591" cy="487954"/>
          </a:xfrm>
          <a:prstGeom prst="rect">
            <a:avLst/>
          </a:prstGeom>
          <a:noFill/>
        </p:spPr>
        <p:txBody>
          <a:bodyPr wrap="square" rtlCol="0">
            <a:spAutoFit/>
          </a:bodyPr>
          <a:lstStyle/>
          <a:p>
            <a:r>
              <a:rPr lang="en-US" sz="2571" i="1" dirty="0">
                <a:solidFill>
                  <a:prstClr val="black"/>
                </a:solidFill>
              </a:rPr>
              <a:t>Linnaea borealis, </a:t>
            </a:r>
            <a:r>
              <a:rPr lang="en-US" sz="2571" dirty="0">
                <a:solidFill>
                  <a:prstClr val="black"/>
                </a:solidFill>
              </a:rPr>
              <a:t>1732</a:t>
            </a:r>
          </a:p>
        </p:txBody>
      </p:sp>
      <p:pic>
        <p:nvPicPr>
          <p:cNvPr id="15" name="Picture 14">
            <a:extLst>
              <a:ext uri="{FF2B5EF4-FFF2-40B4-BE49-F238E27FC236}">
                <a16:creationId xmlns:a16="http://schemas.microsoft.com/office/drawing/2014/main" id="{AA9D5065-91F1-A543-AF95-15C7B1F0CF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249454" y="2739062"/>
            <a:ext cx="3727403" cy="1460008"/>
          </a:xfrm>
          <a:prstGeom prst="rect">
            <a:avLst/>
          </a:prstGeom>
        </p:spPr>
      </p:pic>
      <p:pic>
        <p:nvPicPr>
          <p:cNvPr id="16" name="Picture 15">
            <a:extLst>
              <a:ext uri="{FF2B5EF4-FFF2-40B4-BE49-F238E27FC236}">
                <a16:creationId xmlns:a16="http://schemas.microsoft.com/office/drawing/2014/main" id="{FA53438A-BA32-CE4A-8866-066084E81287}"/>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130565" y="1449281"/>
            <a:ext cx="3063649" cy="1549830"/>
          </a:xfrm>
          <a:prstGeom prst="rect">
            <a:avLst/>
          </a:prstGeom>
        </p:spPr>
      </p:pic>
    </p:spTree>
    <p:extLst>
      <p:ext uri="{BB962C8B-B14F-4D97-AF65-F5344CB8AC3E}">
        <p14:creationId xmlns:p14="http://schemas.microsoft.com/office/powerpoint/2010/main" val="4052644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1" name="TextBox 10">
            <a:extLst>
              <a:ext uri="{FF2B5EF4-FFF2-40B4-BE49-F238E27FC236}">
                <a16:creationId xmlns:a16="http://schemas.microsoft.com/office/drawing/2014/main" id="{AADABBB9-19C0-FB4C-8FB4-10F316B1FAA9}"/>
              </a:ext>
            </a:extLst>
          </p:cNvPr>
          <p:cNvSpPr txBox="1"/>
          <p:nvPr/>
        </p:nvSpPr>
        <p:spPr>
          <a:xfrm>
            <a:off x="7138014" y="1644751"/>
            <a:ext cx="4208788" cy="1569660"/>
          </a:xfrm>
          <a:prstGeom prst="rect">
            <a:avLst/>
          </a:prstGeom>
          <a:noFill/>
        </p:spPr>
        <p:txBody>
          <a:bodyPr wrap="square" rtlCol="0">
            <a:spAutoFit/>
          </a:bodyPr>
          <a:lstStyle/>
          <a:p>
            <a:pPr algn="ctr" defTabSz="914377"/>
            <a:r>
              <a:rPr lang="en-US" sz="3200" dirty="0">
                <a:solidFill>
                  <a:prstClr val="black"/>
                </a:solidFill>
                <a:latin typeface="Calibri"/>
              </a:rPr>
              <a:t>Genetics</a:t>
            </a:r>
          </a:p>
          <a:p>
            <a:pPr algn="ctr" defTabSz="914377"/>
            <a:r>
              <a:rPr lang="en-US" sz="3200" dirty="0">
                <a:solidFill>
                  <a:prstClr val="black"/>
                </a:solidFill>
                <a:latin typeface="Calibri"/>
              </a:rPr>
              <a:t>Genomics</a:t>
            </a:r>
          </a:p>
          <a:p>
            <a:pPr algn="ctr" defTabSz="914377"/>
            <a:r>
              <a:rPr lang="en-US" sz="3200" dirty="0">
                <a:solidFill>
                  <a:prstClr val="black"/>
                </a:solidFill>
                <a:latin typeface="Calibri"/>
              </a:rPr>
              <a:t>Chemistry</a:t>
            </a:r>
            <a:r>
              <a:rPr lang="mr-IN" sz="3200" dirty="0">
                <a:solidFill>
                  <a:prstClr val="black"/>
                </a:solidFill>
                <a:latin typeface="Calibri"/>
                <a:cs typeface="Mangal" panose="02040503050203030202" pitchFamily="18" charset="0"/>
              </a:rPr>
              <a:t>…</a:t>
            </a:r>
            <a:endParaRPr lang="en-US" sz="3200" dirty="0">
              <a:solidFill>
                <a:prstClr val="black"/>
              </a:solidFill>
              <a:latin typeface="Calibri"/>
            </a:endParaRPr>
          </a:p>
        </p:txBody>
      </p:sp>
      <p:sp>
        <p:nvSpPr>
          <p:cNvPr id="15" name="TextBox 14">
            <a:extLst>
              <a:ext uri="{FF2B5EF4-FFF2-40B4-BE49-F238E27FC236}">
                <a16:creationId xmlns:a16="http://schemas.microsoft.com/office/drawing/2014/main" id="{8E17EA26-80DD-1048-9D48-3A6905F29941}"/>
              </a:ext>
            </a:extLst>
          </p:cNvPr>
          <p:cNvSpPr txBox="1"/>
          <p:nvPr/>
        </p:nvSpPr>
        <p:spPr>
          <a:xfrm>
            <a:off x="531807" y="4821226"/>
            <a:ext cx="4208788" cy="2062103"/>
          </a:xfrm>
          <a:prstGeom prst="rect">
            <a:avLst/>
          </a:prstGeom>
          <a:noFill/>
        </p:spPr>
        <p:txBody>
          <a:bodyPr wrap="square" rtlCol="0">
            <a:spAutoFit/>
          </a:bodyPr>
          <a:lstStyle/>
          <a:p>
            <a:pPr algn="ctr" defTabSz="914377"/>
            <a:r>
              <a:rPr lang="mr-IN" sz="3200" dirty="0">
                <a:solidFill>
                  <a:prstClr val="black"/>
                </a:solidFill>
                <a:latin typeface="Calibri" panose="020F0502020204030204" pitchFamily="34" charset="0"/>
                <a:cs typeface="Mangal" panose="02040503050203030202" pitchFamily="18" charset="0"/>
              </a:rPr>
              <a:t>…</a:t>
            </a:r>
            <a:r>
              <a:rPr lang="en-US" sz="3200" dirty="0">
                <a:solidFill>
                  <a:prstClr val="black"/>
                </a:solidFill>
                <a:latin typeface="Calibri" panose="020F0502020204030204" pitchFamily="34" charset="0"/>
                <a:cs typeface="Calibri" panose="020F0502020204030204" pitchFamily="34" charset="0"/>
              </a:rPr>
              <a:t>Species interactions</a:t>
            </a:r>
          </a:p>
          <a:p>
            <a:pPr algn="ctr" defTabSz="914377"/>
            <a:r>
              <a:rPr lang="en-US" sz="3200" dirty="0">
                <a:solidFill>
                  <a:prstClr val="black"/>
                </a:solidFill>
                <a:latin typeface="Calibri" panose="020F0502020204030204" pitchFamily="34" charset="0"/>
                <a:cs typeface="Calibri" panose="020F0502020204030204" pitchFamily="34" charset="0"/>
              </a:rPr>
              <a:t>Phenology</a:t>
            </a:r>
          </a:p>
          <a:p>
            <a:pPr algn="ctr" defTabSz="914377"/>
            <a:r>
              <a:rPr lang="en-US" sz="3200" dirty="0">
                <a:solidFill>
                  <a:prstClr val="black"/>
                </a:solidFill>
                <a:latin typeface="Calibri" panose="020F0502020204030204" pitchFamily="34" charset="0"/>
                <a:cs typeface="Calibri" panose="020F0502020204030204" pitchFamily="34" charset="0"/>
              </a:rPr>
              <a:t>Biogeography</a:t>
            </a:r>
          </a:p>
          <a:p>
            <a:pPr algn="ctr" defTabSz="914377"/>
            <a:r>
              <a:rPr lang="en-US" sz="3200" dirty="0">
                <a:solidFill>
                  <a:prstClr val="black"/>
                </a:solidFill>
                <a:latin typeface="Calibri" panose="020F0502020204030204" pitchFamily="34" charset="0"/>
                <a:cs typeface="Calibri" panose="020F0502020204030204" pitchFamily="34" charset="0"/>
              </a:rPr>
              <a:t>More!</a:t>
            </a:r>
          </a:p>
        </p:txBody>
      </p:sp>
      <p:sp>
        <p:nvSpPr>
          <p:cNvPr id="13" name="Rectangle 12">
            <a:extLst>
              <a:ext uri="{FF2B5EF4-FFF2-40B4-BE49-F238E27FC236}">
                <a16:creationId xmlns:a16="http://schemas.microsoft.com/office/drawing/2014/main" id="{D83E63C9-B6E3-0C49-A08B-33858E149664}"/>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Uses of Natural History Collections</a:t>
            </a:r>
          </a:p>
        </p:txBody>
      </p:sp>
      <p:pic>
        <p:nvPicPr>
          <p:cNvPr id="14" name="Picture 2">
            <a:extLst>
              <a:ext uri="{FF2B5EF4-FFF2-40B4-BE49-F238E27FC236}">
                <a16:creationId xmlns:a16="http://schemas.microsoft.com/office/drawing/2014/main" id="{E01E5C28-CB37-9449-91ED-8D1EFD1F404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335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1431</TotalTime>
  <Words>1303</Words>
  <Application>Microsoft Macintosh PowerPoint</Application>
  <PresentationFormat>Widescreen</PresentationFormat>
  <Paragraphs>194</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Office Theme</vt:lpstr>
      <vt:lpstr>  Using Digitized Specimen Data in Research:   Applications for Ecology, Phylogenetics, and Biogeography </vt:lpstr>
      <vt:lpstr>Topics</vt:lpstr>
      <vt:lpstr>Workshop Leaders</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Research in Biodiversity Science</vt:lpstr>
      <vt:lpstr>Overview of Day’s Activities</vt:lpstr>
      <vt:lpstr>Overview of Day’s Activities</vt:lpstr>
    </vt:vector>
  </TitlesOfParts>
  <Company>University of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and Climate Change</dc:title>
  <dc:creator>Pam Soltis</dc:creator>
  <cp:lastModifiedBy>Michelle Gaynor</cp:lastModifiedBy>
  <cp:revision>233</cp:revision>
  <dcterms:created xsi:type="dcterms:W3CDTF">2014-07-02T03:39:48Z</dcterms:created>
  <dcterms:modified xsi:type="dcterms:W3CDTF">2023-08-02T11:57:28Z</dcterms:modified>
</cp:coreProperties>
</file>